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01" r:id="rId1"/>
  </p:sldMasterIdLst>
  <p:sldIdLst>
    <p:sldId id="258" r:id="rId2"/>
    <p:sldId id="260" r:id="rId3"/>
    <p:sldId id="264" r:id="rId4"/>
    <p:sldId id="261" r:id="rId5"/>
    <p:sldId id="270" r:id="rId6"/>
    <p:sldId id="276" r:id="rId7"/>
    <p:sldId id="277" r:id="rId8"/>
    <p:sldId id="278" r:id="rId9"/>
    <p:sldId id="279" r:id="rId10"/>
    <p:sldId id="280" r:id="rId11"/>
    <p:sldId id="262" r:id="rId12"/>
    <p:sldId id="265" r:id="rId13"/>
    <p:sldId id="266" r:id="rId14"/>
    <p:sldId id="267" r:id="rId15"/>
    <p:sldId id="268"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1AD40"/>
    <a:srgbClr val="381850"/>
    <a:srgbClr val="83AF41"/>
    <a:srgbClr val="302058"/>
    <a:srgbClr val="690E78"/>
    <a:srgbClr val="FFFFFF"/>
    <a:srgbClr val="53B61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846" autoAdjust="0"/>
    <p:restoredTop sz="86443" autoAdjust="0"/>
  </p:normalViewPr>
  <p:slideViewPr>
    <p:cSldViewPr snapToGrid="0">
      <p:cViewPr>
        <p:scale>
          <a:sx n="75" d="100"/>
          <a:sy n="75" d="100"/>
        </p:scale>
        <p:origin x="2460" y="192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BC961-ED25-987D-100E-BD11B977B77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4FEC5B7-8CE4-84FA-5064-DACF27D4FE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A9BFC0F-C7CA-1043-FFA8-098DA07F0DBF}"/>
              </a:ext>
            </a:extLst>
          </p:cNvPr>
          <p:cNvSpPr>
            <a:spLocks noGrp="1"/>
          </p:cNvSpPr>
          <p:nvPr>
            <p:ph type="dt" sz="half" idx="10"/>
          </p:nvPr>
        </p:nvSpPr>
        <p:spPr/>
        <p:txBody>
          <a:bodyPr/>
          <a:lstStyle/>
          <a:p>
            <a:fld id="{771F24EC-61C7-4450-A252-47E11A61996C}" type="datetimeFigureOut">
              <a:rPr lang="en-GB" smtClean="0"/>
              <a:t>23/03/2024</a:t>
            </a:fld>
            <a:endParaRPr lang="en-GB"/>
          </a:p>
        </p:txBody>
      </p:sp>
      <p:sp>
        <p:nvSpPr>
          <p:cNvPr id="5" name="Footer Placeholder 4">
            <a:extLst>
              <a:ext uri="{FF2B5EF4-FFF2-40B4-BE49-F238E27FC236}">
                <a16:creationId xmlns:a16="http://schemas.microsoft.com/office/drawing/2014/main" id="{F563C8B6-79F6-D12C-8E88-EEBAA362C08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7525C51-8E37-7D8A-9CD1-1EB901A2D372}"/>
              </a:ext>
            </a:extLst>
          </p:cNvPr>
          <p:cNvSpPr>
            <a:spLocks noGrp="1"/>
          </p:cNvSpPr>
          <p:nvPr>
            <p:ph type="sldNum" sz="quarter" idx="12"/>
          </p:nvPr>
        </p:nvSpPr>
        <p:spPr/>
        <p:txBody>
          <a:bodyPr/>
          <a:lstStyle/>
          <a:p>
            <a:fld id="{4F7B7C70-65EB-4C67-8E65-678C47340A36}" type="slidenum">
              <a:rPr lang="en-GB" smtClean="0"/>
              <a:t>‹#›</a:t>
            </a:fld>
            <a:endParaRPr lang="en-GB"/>
          </a:p>
        </p:txBody>
      </p:sp>
    </p:spTree>
    <p:extLst>
      <p:ext uri="{BB962C8B-B14F-4D97-AF65-F5344CB8AC3E}">
        <p14:creationId xmlns:p14="http://schemas.microsoft.com/office/powerpoint/2010/main" val="14971533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DAA45-AC4E-5716-81A4-AC489346456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C02F1C0-D0B4-292C-D29A-FDB8CB6DC56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206E4A-D4FF-EC3E-08F1-5507D9410B45}"/>
              </a:ext>
            </a:extLst>
          </p:cNvPr>
          <p:cNvSpPr>
            <a:spLocks noGrp="1"/>
          </p:cNvSpPr>
          <p:nvPr>
            <p:ph type="dt" sz="half" idx="10"/>
          </p:nvPr>
        </p:nvSpPr>
        <p:spPr/>
        <p:txBody>
          <a:bodyPr/>
          <a:lstStyle/>
          <a:p>
            <a:fld id="{771F24EC-61C7-4450-A252-47E11A61996C}" type="datetimeFigureOut">
              <a:rPr lang="en-GB" smtClean="0"/>
              <a:t>23/03/2024</a:t>
            </a:fld>
            <a:endParaRPr lang="en-GB"/>
          </a:p>
        </p:txBody>
      </p:sp>
      <p:sp>
        <p:nvSpPr>
          <p:cNvPr id="5" name="Footer Placeholder 4">
            <a:extLst>
              <a:ext uri="{FF2B5EF4-FFF2-40B4-BE49-F238E27FC236}">
                <a16:creationId xmlns:a16="http://schemas.microsoft.com/office/drawing/2014/main" id="{3FD6D1BA-8DC3-A7BD-7837-0EA3046834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9AEBE7A-0A85-3E47-1860-679E7F0D50D1}"/>
              </a:ext>
            </a:extLst>
          </p:cNvPr>
          <p:cNvSpPr>
            <a:spLocks noGrp="1"/>
          </p:cNvSpPr>
          <p:nvPr>
            <p:ph type="sldNum" sz="quarter" idx="12"/>
          </p:nvPr>
        </p:nvSpPr>
        <p:spPr/>
        <p:txBody>
          <a:bodyPr/>
          <a:lstStyle/>
          <a:p>
            <a:fld id="{4F7B7C70-65EB-4C67-8E65-678C47340A36}" type="slidenum">
              <a:rPr lang="en-GB" smtClean="0"/>
              <a:t>‹#›</a:t>
            </a:fld>
            <a:endParaRPr lang="en-GB"/>
          </a:p>
        </p:txBody>
      </p:sp>
    </p:spTree>
    <p:extLst>
      <p:ext uri="{BB962C8B-B14F-4D97-AF65-F5344CB8AC3E}">
        <p14:creationId xmlns:p14="http://schemas.microsoft.com/office/powerpoint/2010/main" val="188594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AEF0E-4A89-5F48-6643-7C381043052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58C0E41-3CB0-1525-61D5-4075E49D00B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145555A-E69A-396B-60DA-D59874444101}"/>
              </a:ext>
            </a:extLst>
          </p:cNvPr>
          <p:cNvSpPr>
            <a:spLocks noGrp="1"/>
          </p:cNvSpPr>
          <p:nvPr>
            <p:ph type="dt" sz="half" idx="10"/>
          </p:nvPr>
        </p:nvSpPr>
        <p:spPr/>
        <p:txBody>
          <a:bodyPr/>
          <a:lstStyle/>
          <a:p>
            <a:fld id="{771F24EC-61C7-4450-A252-47E11A61996C}" type="datetimeFigureOut">
              <a:rPr lang="en-GB" smtClean="0"/>
              <a:t>23/03/2024</a:t>
            </a:fld>
            <a:endParaRPr lang="en-GB"/>
          </a:p>
        </p:txBody>
      </p:sp>
      <p:sp>
        <p:nvSpPr>
          <p:cNvPr id="5" name="Footer Placeholder 4">
            <a:extLst>
              <a:ext uri="{FF2B5EF4-FFF2-40B4-BE49-F238E27FC236}">
                <a16:creationId xmlns:a16="http://schemas.microsoft.com/office/drawing/2014/main" id="{8A5E7FBC-7B45-EC52-2F16-B9E7362E173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D4A4562-1F02-5D8F-1A4D-C98D8007C4BD}"/>
              </a:ext>
            </a:extLst>
          </p:cNvPr>
          <p:cNvSpPr>
            <a:spLocks noGrp="1"/>
          </p:cNvSpPr>
          <p:nvPr>
            <p:ph type="sldNum" sz="quarter" idx="12"/>
          </p:nvPr>
        </p:nvSpPr>
        <p:spPr/>
        <p:txBody>
          <a:bodyPr/>
          <a:lstStyle/>
          <a:p>
            <a:fld id="{4F7B7C70-65EB-4C67-8E65-678C47340A36}" type="slidenum">
              <a:rPr lang="en-GB" smtClean="0"/>
              <a:t>‹#›</a:t>
            </a:fld>
            <a:endParaRPr lang="en-GB"/>
          </a:p>
        </p:txBody>
      </p:sp>
    </p:spTree>
    <p:extLst>
      <p:ext uri="{BB962C8B-B14F-4D97-AF65-F5344CB8AC3E}">
        <p14:creationId xmlns:p14="http://schemas.microsoft.com/office/powerpoint/2010/main" val="23678554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3F295-5B10-179F-72C7-83A2D57922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572B68-162B-00E3-5200-31FCE8418D6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90191F-91F6-DE35-081C-F3BF1ACC2BA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7121D6A-E559-DB54-6195-9023ACEEAC61}"/>
              </a:ext>
            </a:extLst>
          </p:cNvPr>
          <p:cNvSpPr>
            <a:spLocks noGrp="1"/>
          </p:cNvSpPr>
          <p:nvPr>
            <p:ph type="dt" sz="half" idx="10"/>
          </p:nvPr>
        </p:nvSpPr>
        <p:spPr/>
        <p:txBody>
          <a:bodyPr/>
          <a:lstStyle/>
          <a:p>
            <a:fld id="{771F24EC-61C7-4450-A252-47E11A61996C}" type="datetimeFigureOut">
              <a:rPr lang="en-GB" smtClean="0"/>
              <a:t>23/03/2024</a:t>
            </a:fld>
            <a:endParaRPr lang="en-GB"/>
          </a:p>
        </p:txBody>
      </p:sp>
      <p:sp>
        <p:nvSpPr>
          <p:cNvPr id="6" name="Footer Placeholder 5">
            <a:extLst>
              <a:ext uri="{FF2B5EF4-FFF2-40B4-BE49-F238E27FC236}">
                <a16:creationId xmlns:a16="http://schemas.microsoft.com/office/drawing/2014/main" id="{8FFE1C48-12BE-E2DA-4B27-8EF35ABACFD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D679480-AE33-6602-CECD-675AEEB29CD1}"/>
              </a:ext>
            </a:extLst>
          </p:cNvPr>
          <p:cNvSpPr>
            <a:spLocks noGrp="1"/>
          </p:cNvSpPr>
          <p:nvPr>
            <p:ph type="sldNum" sz="quarter" idx="12"/>
          </p:nvPr>
        </p:nvSpPr>
        <p:spPr/>
        <p:txBody>
          <a:bodyPr/>
          <a:lstStyle/>
          <a:p>
            <a:fld id="{4F7B7C70-65EB-4C67-8E65-678C47340A36}" type="slidenum">
              <a:rPr lang="en-GB" smtClean="0"/>
              <a:t>‹#›</a:t>
            </a:fld>
            <a:endParaRPr lang="en-GB"/>
          </a:p>
        </p:txBody>
      </p:sp>
    </p:spTree>
    <p:extLst>
      <p:ext uri="{BB962C8B-B14F-4D97-AF65-F5344CB8AC3E}">
        <p14:creationId xmlns:p14="http://schemas.microsoft.com/office/powerpoint/2010/main" val="2914428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0C2C9-31D4-7C6A-AF72-8D6EB23AA69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A12E20F-CC04-F993-48AF-455D23F233C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2151CAC-60F8-C706-3C9D-D611C98800B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DF23639-9839-19C0-4AFE-265048EA4F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A718FF4-26E4-EF5C-E3C3-C48A4D7DA31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176CCA5-573D-7FB1-44F1-41676C36289F}"/>
              </a:ext>
            </a:extLst>
          </p:cNvPr>
          <p:cNvSpPr>
            <a:spLocks noGrp="1"/>
          </p:cNvSpPr>
          <p:nvPr>
            <p:ph type="dt" sz="half" idx="10"/>
          </p:nvPr>
        </p:nvSpPr>
        <p:spPr/>
        <p:txBody>
          <a:bodyPr/>
          <a:lstStyle/>
          <a:p>
            <a:fld id="{771F24EC-61C7-4450-A252-47E11A61996C}" type="datetimeFigureOut">
              <a:rPr lang="en-GB" smtClean="0"/>
              <a:t>23/03/2024</a:t>
            </a:fld>
            <a:endParaRPr lang="en-GB"/>
          </a:p>
        </p:txBody>
      </p:sp>
      <p:sp>
        <p:nvSpPr>
          <p:cNvPr id="8" name="Footer Placeholder 7">
            <a:extLst>
              <a:ext uri="{FF2B5EF4-FFF2-40B4-BE49-F238E27FC236}">
                <a16:creationId xmlns:a16="http://schemas.microsoft.com/office/drawing/2014/main" id="{DE81C892-405C-EDFF-DDE6-9E1421251B2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AE69134-5443-5205-B41A-46D74B4BBF5C}"/>
              </a:ext>
            </a:extLst>
          </p:cNvPr>
          <p:cNvSpPr>
            <a:spLocks noGrp="1"/>
          </p:cNvSpPr>
          <p:nvPr>
            <p:ph type="sldNum" sz="quarter" idx="12"/>
          </p:nvPr>
        </p:nvSpPr>
        <p:spPr/>
        <p:txBody>
          <a:bodyPr/>
          <a:lstStyle/>
          <a:p>
            <a:fld id="{4F7B7C70-65EB-4C67-8E65-678C47340A36}" type="slidenum">
              <a:rPr lang="en-GB" smtClean="0"/>
              <a:t>‹#›</a:t>
            </a:fld>
            <a:endParaRPr lang="en-GB"/>
          </a:p>
        </p:txBody>
      </p:sp>
    </p:spTree>
    <p:extLst>
      <p:ext uri="{BB962C8B-B14F-4D97-AF65-F5344CB8AC3E}">
        <p14:creationId xmlns:p14="http://schemas.microsoft.com/office/powerpoint/2010/main" val="40497144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24FE9-A30A-3C2B-EE25-51ED6168BFB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3F360FA-0109-E1A2-5A31-6AA29905CF22}"/>
              </a:ext>
            </a:extLst>
          </p:cNvPr>
          <p:cNvSpPr>
            <a:spLocks noGrp="1"/>
          </p:cNvSpPr>
          <p:nvPr>
            <p:ph type="dt" sz="half" idx="10"/>
          </p:nvPr>
        </p:nvSpPr>
        <p:spPr/>
        <p:txBody>
          <a:bodyPr/>
          <a:lstStyle/>
          <a:p>
            <a:fld id="{771F24EC-61C7-4450-A252-47E11A61996C}" type="datetimeFigureOut">
              <a:rPr lang="en-GB" smtClean="0"/>
              <a:t>23/03/2024</a:t>
            </a:fld>
            <a:endParaRPr lang="en-GB"/>
          </a:p>
        </p:txBody>
      </p:sp>
      <p:sp>
        <p:nvSpPr>
          <p:cNvPr id="4" name="Footer Placeholder 3">
            <a:extLst>
              <a:ext uri="{FF2B5EF4-FFF2-40B4-BE49-F238E27FC236}">
                <a16:creationId xmlns:a16="http://schemas.microsoft.com/office/drawing/2014/main" id="{D1790CB3-3AB5-24D5-72B6-84C897CDC7D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0F23792-C9C2-5CA7-B8A2-EB4E9589BC06}"/>
              </a:ext>
            </a:extLst>
          </p:cNvPr>
          <p:cNvSpPr>
            <a:spLocks noGrp="1"/>
          </p:cNvSpPr>
          <p:nvPr>
            <p:ph type="sldNum" sz="quarter" idx="12"/>
          </p:nvPr>
        </p:nvSpPr>
        <p:spPr/>
        <p:txBody>
          <a:bodyPr/>
          <a:lstStyle/>
          <a:p>
            <a:fld id="{4F7B7C70-65EB-4C67-8E65-678C47340A36}" type="slidenum">
              <a:rPr lang="en-GB" smtClean="0"/>
              <a:t>‹#›</a:t>
            </a:fld>
            <a:endParaRPr lang="en-GB"/>
          </a:p>
        </p:txBody>
      </p:sp>
    </p:spTree>
    <p:extLst>
      <p:ext uri="{BB962C8B-B14F-4D97-AF65-F5344CB8AC3E}">
        <p14:creationId xmlns:p14="http://schemas.microsoft.com/office/powerpoint/2010/main" val="20996385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5F6FFF9-8A3C-A046-8A30-75AB7C06CED0}"/>
              </a:ext>
            </a:extLst>
          </p:cNvPr>
          <p:cNvSpPr>
            <a:spLocks noGrp="1"/>
          </p:cNvSpPr>
          <p:nvPr>
            <p:ph type="dt" sz="half" idx="10"/>
          </p:nvPr>
        </p:nvSpPr>
        <p:spPr/>
        <p:txBody>
          <a:bodyPr/>
          <a:lstStyle/>
          <a:p>
            <a:fld id="{771F24EC-61C7-4450-A252-47E11A61996C}" type="datetimeFigureOut">
              <a:rPr lang="en-GB" smtClean="0"/>
              <a:t>23/03/2024</a:t>
            </a:fld>
            <a:endParaRPr lang="en-GB"/>
          </a:p>
        </p:txBody>
      </p:sp>
      <p:sp>
        <p:nvSpPr>
          <p:cNvPr id="3" name="Footer Placeholder 2">
            <a:extLst>
              <a:ext uri="{FF2B5EF4-FFF2-40B4-BE49-F238E27FC236}">
                <a16:creationId xmlns:a16="http://schemas.microsoft.com/office/drawing/2014/main" id="{238229EF-6ECE-CCA0-ACDA-A6D075F4844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DA65F7B-3197-4F5F-9D76-C4B47D5A1AD1}"/>
              </a:ext>
            </a:extLst>
          </p:cNvPr>
          <p:cNvSpPr>
            <a:spLocks noGrp="1"/>
          </p:cNvSpPr>
          <p:nvPr>
            <p:ph type="sldNum" sz="quarter" idx="12"/>
          </p:nvPr>
        </p:nvSpPr>
        <p:spPr/>
        <p:txBody>
          <a:bodyPr/>
          <a:lstStyle/>
          <a:p>
            <a:fld id="{4F7B7C70-65EB-4C67-8E65-678C47340A36}" type="slidenum">
              <a:rPr lang="en-GB" smtClean="0"/>
              <a:t>‹#›</a:t>
            </a:fld>
            <a:endParaRPr lang="en-GB"/>
          </a:p>
        </p:txBody>
      </p:sp>
    </p:spTree>
    <p:extLst>
      <p:ext uri="{BB962C8B-B14F-4D97-AF65-F5344CB8AC3E}">
        <p14:creationId xmlns:p14="http://schemas.microsoft.com/office/powerpoint/2010/main" val="32889664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A3B16-A0AE-2737-8C48-DDABD736637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163796F-A8F4-09A2-BC3B-02618EEE1E1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8BD5C26-9A5F-1879-6599-BE5EF6201D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DB2CFF-90E6-DE53-0288-FB08EC3A160B}"/>
              </a:ext>
            </a:extLst>
          </p:cNvPr>
          <p:cNvSpPr>
            <a:spLocks noGrp="1"/>
          </p:cNvSpPr>
          <p:nvPr>
            <p:ph type="dt" sz="half" idx="10"/>
          </p:nvPr>
        </p:nvSpPr>
        <p:spPr/>
        <p:txBody>
          <a:bodyPr/>
          <a:lstStyle/>
          <a:p>
            <a:fld id="{771F24EC-61C7-4450-A252-47E11A61996C}" type="datetimeFigureOut">
              <a:rPr lang="en-GB" smtClean="0"/>
              <a:t>23/03/2024</a:t>
            </a:fld>
            <a:endParaRPr lang="en-GB"/>
          </a:p>
        </p:txBody>
      </p:sp>
      <p:sp>
        <p:nvSpPr>
          <p:cNvPr id="6" name="Footer Placeholder 5">
            <a:extLst>
              <a:ext uri="{FF2B5EF4-FFF2-40B4-BE49-F238E27FC236}">
                <a16:creationId xmlns:a16="http://schemas.microsoft.com/office/drawing/2014/main" id="{387C97CD-D040-3EF8-D274-C80DF55B1DA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5391E84-200A-0FE9-4B1F-57EAB1CD5C77}"/>
              </a:ext>
            </a:extLst>
          </p:cNvPr>
          <p:cNvSpPr>
            <a:spLocks noGrp="1"/>
          </p:cNvSpPr>
          <p:nvPr>
            <p:ph type="sldNum" sz="quarter" idx="12"/>
          </p:nvPr>
        </p:nvSpPr>
        <p:spPr/>
        <p:txBody>
          <a:bodyPr/>
          <a:lstStyle/>
          <a:p>
            <a:fld id="{4F7B7C70-65EB-4C67-8E65-678C47340A36}" type="slidenum">
              <a:rPr lang="en-GB" smtClean="0"/>
              <a:t>‹#›</a:t>
            </a:fld>
            <a:endParaRPr lang="en-GB"/>
          </a:p>
        </p:txBody>
      </p:sp>
    </p:spTree>
    <p:extLst>
      <p:ext uri="{BB962C8B-B14F-4D97-AF65-F5344CB8AC3E}">
        <p14:creationId xmlns:p14="http://schemas.microsoft.com/office/powerpoint/2010/main" val="1909736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A3AE9-E1E7-45B3-0172-543B22A017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A6E4281-56A7-A49F-74A6-909FDFF38F5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0C78C4-F386-1C99-DEDB-7865B9D12E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967211-E58A-E14A-6E98-8DC7E5CFCB5B}"/>
              </a:ext>
            </a:extLst>
          </p:cNvPr>
          <p:cNvSpPr>
            <a:spLocks noGrp="1"/>
          </p:cNvSpPr>
          <p:nvPr>
            <p:ph type="dt" sz="half" idx="10"/>
          </p:nvPr>
        </p:nvSpPr>
        <p:spPr/>
        <p:txBody>
          <a:bodyPr/>
          <a:lstStyle/>
          <a:p>
            <a:fld id="{771F24EC-61C7-4450-A252-47E11A61996C}" type="datetimeFigureOut">
              <a:rPr lang="en-GB" smtClean="0"/>
              <a:t>23/03/2024</a:t>
            </a:fld>
            <a:endParaRPr lang="en-GB"/>
          </a:p>
        </p:txBody>
      </p:sp>
      <p:sp>
        <p:nvSpPr>
          <p:cNvPr id="6" name="Footer Placeholder 5">
            <a:extLst>
              <a:ext uri="{FF2B5EF4-FFF2-40B4-BE49-F238E27FC236}">
                <a16:creationId xmlns:a16="http://schemas.microsoft.com/office/drawing/2014/main" id="{1381F923-9F2C-B252-D928-164684BA624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A144139-3935-B3AD-194B-1FEEF46AC168}"/>
              </a:ext>
            </a:extLst>
          </p:cNvPr>
          <p:cNvSpPr>
            <a:spLocks noGrp="1"/>
          </p:cNvSpPr>
          <p:nvPr>
            <p:ph type="sldNum" sz="quarter" idx="12"/>
          </p:nvPr>
        </p:nvSpPr>
        <p:spPr/>
        <p:txBody>
          <a:bodyPr/>
          <a:lstStyle/>
          <a:p>
            <a:fld id="{4F7B7C70-65EB-4C67-8E65-678C47340A36}" type="slidenum">
              <a:rPr lang="en-GB" smtClean="0"/>
              <a:t>‹#›</a:t>
            </a:fld>
            <a:endParaRPr lang="en-GB"/>
          </a:p>
        </p:txBody>
      </p:sp>
    </p:spTree>
    <p:extLst>
      <p:ext uri="{BB962C8B-B14F-4D97-AF65-F5344CB8AC3E}">
        <p14:creationId xmlns:p14="http://schemas.microsoft.com/office/powerpoint/2010/main" val="1817039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29552-CC8F-C0D7-65F6-82D751397CC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CB55C6E-C3E8-EF09-F080-79E4710C3DD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EDDE41-5810-01FB-2A73-035B9C1FF0CA}"/>
              </a:ext>
            </a:extLst>
          </p:cNvPr>
          <p:cNvSpPr>
            <a:spLocks noGrp="1"/>
          </p:cNvSpPr>
          <p:nvPr>
            <p:ph type="dt" sz="half" idx="10"/>
          </p:nvPr>
        </p:nvSpPr>
        <p:spPr/>
        <p:txBody>
          <a:bodyPr/>
          <a:lstStyle/>
          <a:p>
            <a:fld id="{771F24EC-61C7-4450-A252-47E11A61996C}" type="datetimeFigureOut">
              <a:rPr lang="en-GB" smtClean="0"/>
              <a:t>23/03/2024</a:t>
            </a:fld>
            <a:endParaRPr lang="en-GB"/>
          </a:p>
        </p:txBody>
      </p:sp>
      <p:sp>
        <p:nvSpPr>
          <p:cNvPr id="5" name="Footer Placeholder 4">
            <a:extLst>
              <a:ext uri="{FF2B5EF4-FFF2-40B4-BE49-F238E27FC236}">
                <a16:creationId xmlns:a16="http://schemas.microsoft.com/office/drawing/2014/main" id="{4DEA3518-9E94-3D6C-364B-399D991A326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DD5A88E-3C7B-481E-6038-48E0FC36F8EE}"/>
              </a:ext>
            </a:extLst>
          </p:cNvPr>
          <p:cNvSpPr>
            <a:spLocks noGrp="1"/>
          </p:cNvSpPr>
          <p:nvPr>
            <p:ph type="sldNum" sz="quarter" idx="12"/>
          </p:nvPr>
        </p:nvSpPr>
        <p:spPr/>
        <p:txBody>
          <a:bodyPr/>
          <a:lstStyle/>
          <a:p>
            <a:fld id="{4F7B7C70-65EB-4C67-8E65-678C47340A36}" type="slidenum">
              <a:rPr lang="en-GB" smtClean="0"/>
              <a:t>‹#›</a:t>
            </a:fld>
            <a:endParaRPr lang="en-GB"/>
          </a:p>
        </p:txBody>
      </p:sp>
    </p:spTree>
    <p:extLst>
      <p:ext uri="{BB962C8B-B14F-4D97-AF65-F5344CB8AC3E}">
        <p14:creationId xmlns:p14="http://schemas.microsoft.com/office/powerpoint/2010/main" val="11245769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FD65664-A770-D2E8-C312-11795B950F2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E7E3D8B-E5C8-9A5C-EE41-7FE5A36061E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D6200A-77F6-FC02-6DD0-C8715C8FBC16}"/>
              </a:ext>
            </a:extLst>
          </p:cNvPr>
          <p:cNvSpPr>
            <a:spLocks noGrp="1"/>
          </p:cNvSpPr>
          <p:nvPr>
            <p:ph type="dt" sz="half" idx="10"/>
          </p:nvPr>
        </p:nvSpPr>
        <p:spPr/>
        <p:txBody>
          <a:bodyPr/>
          <a:lstStyle/>
          <a:p>
            <a:fld id="{771F24EC-61C7-4450-A252-47E11A61996C}" type="datetimeFigureOut">
              <a:rPr lang="en-GB" smtClean="0"/>
              <a:t>23/03/2024</a:t>
            </a:fld>
            <a:endParaRPr lang="en-GB"/>
          </a:p>
        </p:txBody>
      </p:sp>
      <p:sp>
        <p:nvSpPr>
          <p:cNvPr id="5" name="Footer Placeholder 4">
            <a:extLst>
              <a:ext uri="{FF2B5EF4-FFF2-40B4-BE49-F238E27FC236}">
                <a16:creationId xmlns:a16="http://schemas.microsoft.com/office/drawing/2014/main" id="{08E442EF-8A7B-3FAD-9E7D-D83388EC5D8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F163DFD-E364-1647-3104-5B3D8F21F8D1}"/>
              </a:ext>
            </a:extLst>
          </p:cNvPr>
          <p:cNvSpPr>
            <a:spLocks noGrp="1"/>
          </p:cNvSpPr>
          <p:nvPr>
            <p:ph type="sldNum" sz="quarter" idx="12"/>
          </p:nvPr>
        </p:nvSpPr>
        <p:spPr/>
        <p:txBody>
          <a:bodyPr/>
          <a:lstStyle/>
          <a:p>
            <a:fld id="{4F7B7C70-65EB-4C67-8E65-678C47340A36}" type="slidenum">
              <a:rPr lang="en-GB" smtClean="0"/>
              <a:t>‹#›</a:t>
            </a:fld>
            <a:endParaRPr lang="en-GB"/>
          </a:p>
        </p:txBody>
      </p:sp>
    </p:spTree>
    <p:extLst>
      <p:ext uri="{BB962C8B-B14F-4D97-AF65-F5344CB8AC3E}">
        <p14:creationId xmlns:p14="http://schemas.microsoft.com/office/powerpoint/2010/main" val="36349821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D4C2288-3933-2B05-6610-1BDB14ADFAA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19BA7E4-328D-E247-802C-086269CFCD3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70C809-3953-F12B-EF6C-609A3A55C97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1F24EC-61C7-4450-A252-47E11A61996C}" type="datetimeFigureOut">
              <a:rPr lang="en-GB" smtClean="0"/>
              <a:t>23/03/2024</a:t>
            </a:fld>
            <a:endParaRPr lang="en-GB"/>
          </a:p>
        </p:txBody>
      </p:sp>
      <p:sp>
        <p:nvSpPr>
          <p:cNvPr id="5" name="Footer Placeholder 4">
            <a:extLst>
              <a:ext uri="{FF2B5EF4-FFF2-40B4-BE49-F238E27FC236}">
                <a16:creationId xmlns:a16="http://schemas.microsoft.com/office/drawing/2014/main" id="{9B113498-8CD8-879C-974D-3971521193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B0EC442F-91EC-A932-3C06-75D8C527AAA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7B7C70-65EB-4C67-8E65-678C47340A36}" type="slidenum">
              <a:rPr lang="en-GB" smtClean="0"/>
              <a:t>‹#›</a:t>
            </a:fld>
            <a:endParaRPr lang="en-GB"/>
          </a:p>
        </p:txBody>
      </p:sp>
    </p:spTree>
    <p:extLst>
      <p:ext uri="{BB962C8B-B14F-4D97-AF65-F5344CB8AC3E}">
        <p14:creationId xmlns:p14="http://schemas.microsoft.com/office/powerpoint/2010/main" val="818346744"/>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3" Type="http://schemas.openxmlformats.org/officeDocument/2006/relationships/image" Target="../media/image1.png"/><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s>
</file>

<file path=ppt/slides/_rels/slide3.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png"/><Relationship Id="rId7" Type="http://schemas.openxmlformats.org/officeDocument/2006/relationships/image" Target="../media/image17.sv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jp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27.jpg"/><Relationship Id="rId3" Type="http://schemas.openxmlformats.org/officeDocument/2006/relationships/image" Target="../media/image17.svg"/><Relationship Id="rId7" Type="http://schemas.openxmlformats.org/officeDocument/2006/relationships/image" Target="../media/image14.pn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1.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17.sv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9.png"/><Relationship Id="rId1" Type="http://schemas.openxmlformats.org/officeDocument/2006/relationships/slideLayout" Target="../slideLayouts/slideLayout7.xml"/><Relationship Id="rId5" Type="http://schemas.openxmlformats.org/officeDocument/2006/relationships/image" Target="../media/image31.jpg"/><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99F9AA1-C73D-635C-061C-7F5736D42F04}"/>
              </a:ext>
            </a:extLst>
          </p:cNvPr>
          <p:cNvSpPr/>
          <p:nvPr/>
        </p:nvSpPr>
        <p:spPr>
          <a:xfrm flipV="1">
            <a:off x="0" y="6724649"/>
            <a:ext cx="12192000" cy="179064"/>
          </a:xfrm>
          <a:prstGeom prst="rect">
            <a:avLst/>
          </a:prstGeom>
          <a:solidFill>
            <a:srgbClr val="3020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EF94323-037F-C99D-4D58-C535682426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2674" y="2181574"/>
            <a:ext cx="4300558" cy="1746613"/>
          </a:xfrm>
          <a:prstGeom prst="rect">
            <a:avLst/>
          </a:prstGeom>
        </p:spPr>
      </p:pic>
      <p:sp>
        <p:nvSpPr>
          <p:cNvPr id="3" name="Rectangle 2">
            <a:extLst>
              <a:ext uri="{FF2B5EF4-FFF2-40B4-BE49-F238E27FC236}">
                <a16:creationId xmlns:a16="http://schemas.microsoft.com/office/drawing/2014/main" id="{EEF71816-E572-A2E3-E68A-D6B2CC538820}"/>
              </a:ext>
            </a:extLst>
          </p:cNvPr>
          <p:cNvSpPr/>
          <p:nvPr/>
        </p:nvSpPr>
        <p:spPr>
          <a:xfrm flipV="1">
            <a:off x="0" y="6857993"/>
            <a:ext cx="12192000" cy="45719"/>
          </a:xfrm>
          <a:prstGeom prst="rect">
            <a:avLst/>
          </a:prstGeom>
          <a:solidFill>
            <a:srgbClr val="83AF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313851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Oval 10">
            <a:extLst>
              <a:ext uri="{FF2B5EF4-FFF2-40B4-BE49-F238E27FC236}">
                <a16:creationId xmlns:a16="http://schemas.microsoft.com/office/drawing/2014/main" id="{1499E990-EBB9-669E-27DB-14F8A32D8E10}"/>
              </a:ext>
            </a:extLst>
          </p:cNvPr>
          <p:cNvSpPr/>
          <p:nvPr/>
        </p:nvSpPr>
        <p:spPr>
          <a:xfrm>
            <a:off x="7050604" y="2011680"/>
            <a:ext cx="6301740" cy="6301740"/>
          </a:xfrm>
          <a:prstGeom prst="ellipse">
            <a:avLst/>
          </a:prstGeom>
          <a:solidFill>
            <a:srgbClr val="00206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4FC52763-F8D1-DC58-CA29-1DCB42646837}"/>
              </a:ext>
            </a:extLst>
          </p:cNvPr>
          <p:cNvSpPr/>
          <p:nvPr/>
        </p:nvSpPr>
        <p:spPr>
          <a:xfrm flipV="1">
            <a:off x="0" y="6857998"/>
            <a:ext cx="12192000" cy="45719"/>
          </a:xfrm>
          <a:prstGeom prst="rect">
            <a:avLst/>
          </a:prstGeom>
          <a:solidFill>
            <a:srgbClr val="3020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C38EA1DA-A933-481C-A059-E95D2AF00432}"/>
              </a:ext>
            </a:extLst>
          </p:cNvPr>
          <p:cNvSpPr/>
          <p:nvPr/>
        </p:nvSpPr>
        <p:spPr>
          <a:xfrm>
            <a:off x="282025" y="608007"/>
            <a:ext cx="8488595" cy="3343657"/>
          </a:xfrm>
          <a:prstGeom prst="rect">
            <a:avLst/>
          </a:prstGeom>
        </p:spPr>
        <p:txBody>
          <a:bodyPr vert="horz" lIns="91440" tIns="45720" rIns="91440" bIns="45720" rtlCol="0" anchor="ctr">
            <a:normAutofit/>
          </a:bodyPr>
          <a:lstStyle/>
          <a:p>
            <a:pPr marL="342900" indent="-342900" algn="just" defTabSz="914400">
              <a:lnSpc>
                <a:spcPct val="90000"/>
              </a:lnSpc>
              <a:spcAft>
                <a:spcPts val="600"/>
              </a:spcAft>
              <a:buFont typeface="Arial" panose="020B0604020202020204" pitchFamily="34" charset="0"/>
              <a:buChar char="•"/>
            </a:pPr>
            <a:r>
              <a:rPr lang="en-US" sz="1400" dirty="0">
                <a:solidFill>
                  <a:srgbClr val="381850"/>
                </a:solidFill>
                <a:latin typeface="Poppins" panose="00000500000000000000" pitchFamily="2" charset="0"/>
                <a:cs typeface="Poppins" panose="00000500000000000000" pitchFamily="2" charset="0"/>
              </a:rPr>
              <a:t>We are a fast-growing freight forwarder with a global network that is rapidly expanding.</a:t>
            </a:r>
          </a:p>
          <a:p>
            <a:pPr indent="-228600" defTabSz="914400">
              <a:lnSpc>
                <a:spcPct val="90000"/>
              </a:lnSpc>
              <a:spcAft>
                <a:spcPts val="600"/>
              </a:spcAft>
              <a:buFont typeface="Arial" panose="020B0604020202020204" pitchFamily="34" charset="0"/>
              <a:buChar char="•"/>
            </a:pPr>
            <a:endParaRPr lang="en-US" sz="1400" dirty="0">
              <a:solidFill>
                <a:srgbClr val="381850"/>
              </a:solidFill>
              <a:latin typeface="Poppins" panose="00000500000000000000" pitchFamily="2" charset="0"/>
              <a:cs typeface="Poppins" panose="00000500000000000000" pitchFamily="2" charset="0"/>
            </a:endParaRPr>
          </a:p>
          <a:p>
            <a:pPr marL="342900" indent="-342900" algn="just" defTabSz="914400">
              <a:lnSpc>
                <a:spcPct val="90000"/>
              </a:lnSpc>
              <a:spcAft>
                <a:spcPts val="600"/>
              </a:spcAft>
              <a:buFont typeface="Arial" panose="020B0604020202020204" pitchFamily="34" charset="0"/>
              <a:buChar char="•"/>
            </a:pPr>
            <a:r>
              <a:rPr lang="en-US" sz="1400" dirty="0">
                <a:solidFill>
                  <a:srgbClr val="381850"/>
                </a:solidFill>
                <a:latin typeface="Poppins" panose="00000500000000000000" pitchFamily="2" charset="0"/>
                <a:cs typeface="Poppins" panose="00000500000000000000" pitchFamily="2" charset="0"/>
              </a:rPr>
              <a:t>Digitally focused on serving customers both large and small with a full range of products and services.</a:t>
            </a:r>
          </a:p>
          <a:p>
            <a:pPr indent="-228600" defTabSz="914400">
              <a:lnSpc>
                <a:spcPct val="90000"/>
              </a:lnSpc>
              <a:spcAft>
                <a:spcPts val="600"/>
              </a:spcAft>
              <a:buFont typeface="Arial" panose="020B0604020202020204" pitchFamily="34" charset="0"/>
              <a:buChar char="•"/>
            </a:pPr>
            <a:endParaRPr lang="en-US" sz="1400" dirty="0">
              <a:solidFill>
                <a:srgbClr val="381850"/>
              </a:solidFill>
              <a:latin typeface="Poppins" panose="00000500000000000000" pitchFamily="2" charset="0"/>
              <a:cs typeface="Poppins" panose="00000500000000000000" pitchFamily="2" charset="0"/>
            </a:endParaRPr>
          </a:p>
          <a:p>
            <a:pPr marL="342900" indent="-342900" algn="just" defTabSz="914400">
              <a:lnSpc>
                <a:spcPct val="90000"/>
              </a:lnSpc>
              <a:spcAft>
                <a:spcPts val="600"/>
              </a:spcAft>
              <a:buFont typeface="Arial" panose="020B0604020202020204" pitchFamily="34" charset="0"/>
              <a:buChar char="•"/>
            </a:pPr>
            <a:r>
              <a:rPr lang="en-US" sz="1400" dirty="0">
                <a:solidFill>
                  <a:srgbClr val="381850"/>
                </a:solidFill>
                <a:latin typeface="Poppins" panose="00000500000000000000" pitchFamily="2" charset="0"/>
                <a:cs typeface="Poppins" panose="00000500000000000000" pitchFamily="2" charset="0"/>
              </a:rPr>
              <a:t>Our experienced teams are ready to support and handle all your shipments. </a:t>
            </a:r>
          </a:p>
          <a:p>
            <a:pPr indent="-228600" defTabSz="914400">
              <a:lnSpc>
                <a:spcPct val="90000"/>
              </a:lnSpc>
              <a:spcAft>
                <a:spcPts val="600"/>
              </a:spcAft>
              <a:buFont typeface="Arial" panose="020B0604020202020204" pitchFamily="34" charset="0"/>
              <a:buChar char="•"/>
            </a:pPr>
            <a:endParaRPr lang="en-US" sz="1400" dirty="0">
              <a:solidFill>
                <a:srgbClr val="381850"/>
              </a:solidFill>
              <a:latin typeface="Poppins" panose="00000500000000000000" pitchFamily="2" charset="0"/>
              <a:cs typeface="Poppins" panose="00000500000000000000" pitchFamily="2" charset="0"/>
            </a:endParaRPr>
          </a:p>
          <a:p>
            <a:pPr marL="342900" indent="-342900" algn="just" defTabSz="914400">
              <a:lnSpc>
                <a:spcPct val="90000"/>
              </a:lnSpc>
              <a:spcAft>
                <a:spcPts val="600"/>
              </a:spcAft>
              <a:buFont typeface="Arial" panose="020B0604020202020204" pitchFamily="34" charset="0"/>
              <a:buChar char="•"/>
            </a:pPr>
            <a:r>
              <a:rPr lang="en-US" sz="1400" dirty="0">
                <a:solidFill>
                  <a:srgbClr val="381850"/>
                </a:solidFill>
                <a:latin typeface="Poppins" panose="00000500000000000000" pitchFamily="2" charset="0"/>
                <a:cs typeface="Poppins" panose="00000500000000000000" pitchFamily="2" charset="0"/>
              </a:rPr>
              <a:t>We are focused on becoming the agile leader in emerging markets logistics.</a:t>
            </a:r>
          </a:p>
        </p:txBody>
      </p:sp>
      <p:sp>
        <p:nvSpPr>
          <p:cNvPr id="7" name="Oval 6">
            <a:extLst>
              <a:ext uri="{FF2B5EF4-FFF2-40B4-BE49-F238E27FC236}">
                <a16:creationId xmlns:a16="http://schemas.microsoft.com/office/drawing/2014/main" id="{B170F8C3-6054-E4E4-CB06-234B20B88BE2}"/>
              </a:ext>
            </a:extLst>
          </p:cNvPr>
          <p:cNvSpPr/>
          <p:nvPr/>
        </p:nvSpPr>
        <p:spPr>
          <a:xfrm>
            <a:off x="6934200" y="2255520"/>
            <a:ext cx="6301740" cy="6301740"/>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1BA17F7C-A284-0A40-E6D6-427739A96C7F}"/>
              </a:ext>
            </a:extLst>
          </p:cNvPr>
          <p:cNvSpPr txBox="1"/>
          <p:nvPr/>
        </p:nvSpPr>
        <p:spPr>
          <a:xfrm>
            <a:off x="579205" y="537641"/>
            <a:ext cx="3350597" cy="338554"/>
          </a:xfrm>
          <a:prstGeom prst="rect">
            <a:avLst/>
          </a:prstGeom>
          <a:noFill/>
        </p:spPr>
        <p:txBody>
          <a:bodyPr wrap="none" rtlCol="0">
            <a:spAutoFit/>
          </a:bodyPr>
          <a:lstStyle/>
          <a:p>
            <a:r>
              <a:rPr lang="en-US" sz="1600" b="1" dirty="0">
                <a:solidFill>
                  <a:srgbClr val="81AD40"/>
                </a:solidFill>
                <a:latin typeface="Poppins" panose="00000500000000000000" pitchFamily="2" charset="0"/>
                <a:cs typeface="Poppins" panose="00000500000000000000" pitchFamily="2" charset="0"/>
              </a:rPr>
              <a:t>INTRODUCING We do Logistics </a:t>
            </a:r>
          </a:p>
        </p:txBody>
      </p:sp>
      <p:pic>
        <p:nvPicPr>
          <p:cNvPr id="9" name="Picture 8">
            <a:extLst>
              <a:ext uri="{FF2B5EF4-FFF2-40B4-BE49-F238E27FC236}">
                <a16:creationId xmlns:a16="http://schemas.microsoft.com/office/drawing/2014/main" id="{0656C521-DEC0-CD51-5642-4ED66B3936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22462" y="247556"/>
            <a:ext cx="887513" cy="360451"/>
          </a:xfrm>
          <a:prstGeom prst="rect">
            <a:avLst/>
          </a:prstGeom>
        </p:spPr>
      </p:pic>
      <p:sp>
        <p:nvSpPr>
          <p:cNvPr id="12" name="Rectangle 11">
            <a:extLst>
              <a:ext uri="{FF2B5EF4-FFF2-40B4-BE49-F238E27FC236}">
                <a16:creationId xmlns:a16="http://schemas.microsoft.com/office/drawing/2014/main" id="{BA5CA4F8-F6D4-ED72-3E09-5A1AC198A24D}"/>
              </a:ext>
            </a:extLst>
          </p:cNvPr>
          <p:cNvSpPr/>
          <p:nvPr/>
        </p:nvSpPr>
        <p:spPr>
          <a:xfrm flipV="1">
            <a:off x="721796" y="3539299"/>
            <a:ext cx="5816164" cy="45719"/>
          </a:xfrm>
          <a:prstGeom prst="rect">
            <a:avLst/>
          </a:prstGeom>
          <a:solidFill>
            <a:srgbClr val="83AF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Graphic 12">
            <a:extLst>
              <a:ext uri="{FF2B5EF4-FFF2-40B4-BE49-F238E27FC236}">
                <a16:creationId xmlns:a16="http://schemas.microsoft.com/office/drawing/2014/main" id="{F9B8E81C-7442-92D3-CD62-24725BE73A9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489520" y="3132067"/>
            <a:ext cx="519703" cy="329183"/>
          </a:xfrm>
          <a:prstGeom prst="rect">
            <a:avLst/>
          </a:prstGeom>
        </p:spPr>
      </p:pic>
      <p:pic>
        <p:nvPicPr>
          <p:cNvPr id="14" name="Graphic 13">
            <a:extLst>
              <a:ext uri="{FF2B5EF4-FFF2-40B4-BE49-F238E27FC236}">
                <a16:creationId xmlns:a16="http://schemas.microsoft.com/office/drawing/2014/main" id="{245C9A4E-6171-3AB5-CD2E-FD1186B2786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019268" y="1195467"/>
            <a:ext cx="390496" cy="443011"/>
          </a:xfrm>
          <a:prstGeom prst="rect">
            <a:avLst/>
          </a:prstGeom>
          <a:effectLst/>
        </p:spPr>
      </p:pic>
      <p:pic>
        <p:nvPicPr>
          <p:cNvPr id="15" name="Graphic 14">
            <a:extLst>
              <a:ext uri="{FF2B5EF4-FFF2-40B4-BE49-F238E27FC236}">
                <a16:creationId xmlns:a16="http://schemas.microsoft.com/office/drawing/2014/main" id="{77A91130-04DB-A187-BE6B-B376D12B398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7837193">
            <a:off x="1777561" y="-801696"/>
            <a:ext cx="674112" cy="245132"/>
          </a:xfrm>
          <a:prstGeom prst="rect">
            <a:avLst/>
          </a:prstGeom>
        </p:spPr>
      </p:pic>
      <p:pic>
        <p:nvPicPr>
          <p:cNvPr id="16" name="Graphic 15">
            <a:extLst>
              <a:ext uri="{FF2B5EF4-FFF2-40B4-BE49-F238E27FC236}">
                <a16:creationId xmlns:a16="http://schemas.microsoft.com/office/drawing/2014/main" id="{74B1C045-306C-45DE-2D2A-9106F15C65F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805423" y="5431825"/>
            <a:ext cx="523156" cy="377568"/>
          </a:xfrm>
          <a:prstGeom prst="rect">
            <a:avLst/>
          </a:prstGeom>
        </p:spPr>
      </p:pic>
      <p:pic>
        <p:nvPicPr>
          <p:cNvPr id="17" name="Graphic 16">
            <a:extLst>
              <a:ext uri="{FF2B5EF4-FFF2-40B4-BE49-F238E27FC236}">
                <a16:creationId xmlns:a16="http://schemas.microsoft.com/office/drawing/2014/main" id="{38E0877F-73DC-48BD-FB9B-B3069D6111DD}"/>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3931934" y="5267004"/>
            <a:ext cx="271162" cy="238740"/>
          </a:xfrm>
          <a:prstGeom prst="rect">
            <a:avLst/>
          </a:prstGeom>
        </p:spPr>
      </p:pic>
    </p:spTree>
    <p:extLst>
      <p:ext uri="{BB962C8B-B14F-4D97-AF65-F5344CB8AC3E}">
        <p14:creationId xmlns:p14="http://schemas.microsoft.com/office/powerpoint/2010/main" val="22707686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75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790013F-0743-4B30-9617-C33563ED52BF}"/>
              </a:ext>
            </a:extLst>
          </p:cNvPr>
          <p:cNvSpPr/>
          <p:nvPr/>
        </p:nvSpPr>
        <p:spPr>
          <a:xfrm>
            <a:off x="1722726" y="1060632"/>
            <a:ext cx="5993690" cy="1292854"/>
          </a:xfrm>
          <a:prstGeom prst="rect">
            <a:avLst/>
          </a:prstGeom>
        </p:spPr>
        <p:txBody>
          <a:bodyPr wrap="square">
            <a:spAutoFit/>
          </a:bodyPr>
          <a:lstStyle/>
          <a:p>
            <a:pPr>
              <a:lnSpc>
                <a:spcPct val="150000"/>
              </a:lnSpc>
            </a:pPr>
            <a:r>
              <a:rPr lang="en-US" sz="1600" b="1" dirty="0">
                <a:solidFill>
                  <a:srgbClr val="381850"/>
                </a:solidFill>
                <a:latin typeface="Poppins" panose="00000500000000000000" pitchFamily="2" charset="0"/>
                <a:cs typeface="Poppins" panose="00000500000000000000" pitchFamily="2" charset="0"/>
              </a:rPr>
              <a:t>Our vision:</a:t>
            </a:r>
          </a:p>
          <a:p>
            <a:pPr>
              <a:lnSpc>
                <a:spcPct val="150000"/>
              </a:lnSpc>
            </a:pPr>
            <a:r>
              <a:rPr lang="en-US" sz="1200" dirty="0">
                <a:solidFill>
                  <a:srgbClr val="381850"/>
                </a:solidFill>
                <a:latin typeface="Poppins" panose="00000500000000000000" pitchFamily="2" charset="0"/>
                <a:cs typeface="Poppins" panose="00000500000000000000" pitchFamily="2" charset="0"/>
              </a:rPr>
              <a:t>To be a bold and forward-looking trade enabler of choice</a:t>
            </a:r>
            <a:r>
              <a:rPr lang="en-US" sz="1600" dirty="0">
                <a:solidFill>
                  <a:srgbClr val="381850"/>
                </a:solidFill>
                <a:latin typeface="Poppins" panose="00000500000000000000" pitchFamily="2" charset="0"/>
                <a:cs typeface="Poppins" panose="00000500000000000000" pitchFamily="2" charset="0"/>
              </a:rPr>
              <a:t>. </a:t>
            </a:r>
          </a:p>
          <a:p>
            <a:pPr>
              <a:lnSpc>
                <a:spcPct val="150000"/>
              </a:lnSpc>
            </a:pPr>
            <a:endParaRPr lang="en-US" sz="1050" dirty="0">
              <a:solidFill>
                <a:srgbClr val="381850"/>
              </a:solidFill>
              <a:latin typeface="Poppins" panose="00000500000000000000" pitchFamily="2" charset="0"/>
              <a:cs typeface="Poppins" panose="00000500000000000000" pitchFamily="2" charset="0"/>
            </a:endParaRPr>
          </a:p>
          <a:p>
            <a:pPr>
              <a:lnSpc>
                <a:spcPct val="150000"/>
              </a:lnSpc>
            </a:pPr>
            <a:endParaRPr lang="en-US" sz="1050" dirty="0">
              <a:solidFill>
                <a:srgbClr val="381850"/>
              </a:solidFill>
              <a:latin typeface="Poppins" panose="00000500000000000000" pitchFamily="2" charset="0"/>
              <a:cs typeface="Poppins" panose="00000500000000000000" pitchFamily="2" charset="0"/>
            </a:endParaRPr>
          </a:p>
        </p:txBody>
      </p:sp>
      <p:sp>
        <p:nvSpPr>
          <p:cNvPr id="6" name="TextBox 5">
            <a:extLst>
              <a:ext uri="{FF2B5EF4-FFF2-40B4-BE49-F238E27FC236}">
                <a16:creationId xmlns:a16="http://schemas.microsoft.com/office/drawing/2014/main" id="{EA65F258-23D2-178D-0B6A-6EC769560BA4}"/>
              </a:ext>
            </a:extLst>
          </p:cNvPr>
          <p:cNvSpPr txBox="1"/>
          <p:nvPr/>
        </p:nvSpPr>
        <p:spPr>
          <a:xfrm>
            <a:off x="528912" y="303865"/>
            <a:ext cx="3732112" cy="369332"/>
          </a:xfrm>
          <a:prstGeom prst="rect">
            <a:avLst/>
          </a:prstGeom>
          <a:noFill/>
        </p:spPr>
        <p:txBody>
          <a:bodyPr wrap="none" rtlCol="0">
            <a:spAutoFit/>
          </a:bodyPr>
          <a:lstStyle/>
          <a:p>
            <a:r>
              <a:rPr lang="en-US" b="1" dirty="0">
                <a:solidFill>
                  <a:srgbClr val="81AD40"/>
                </a:solidFill>
                <a:latin typeface="Aharoni" panose="02010803020104030203" pitchFamily="2" charset="-79"/>
                <a:cs typeface="Aharoni" panose="02010803020104030203" pitchFamily="2" charset="-79"/>
              </a:rPr>
              <a:t>OUR FUNDAMENTAL PRINCIPLES</a:t>
            </a:r>
          </a:p>
        </p:txBody>
      </p:sp>
      <p:sp>
        <p:nvSpPr>
          <p:cNvPr id="7" name="Rectangle 6">
            <a:extLst>
              <a:ext uri="{FF2B5EF4-FFF2-40B4-BE49-F238E27FC236}">
                <a16:creationId xmlns:a16="http://schemas.microsoft.com/office/drawing/2014/main" id="{0CF0A674-D085-461F-D628-32E841E23CBF}"/>
              </a:ext>
            </a:extLst>
          </p:cNvPr>
          <p:cNvSpPr/>
          <p:nvPr/>
        </p:nvSpPr>
        <p:spPr>
          <a:xfrm flipV="1">
            <a:off x="0" y="6857998"/>
            <a:ext cx="12192000" cy="45719"/>
          </a:xfrm>
          <a:prstGeom prst="rect">
            <a:avLst/>
          </a:prstGeom>
          <a:solidFill>
            <a:srgbClr val="3020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F9138987-0855-CBDB-1AB9-A793D98113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22462" y="247556"/>
            <a:ext cx="887513" cy="360451"/>
          </a:xfrm>
          <a:prstGeom prst="rect">
            <a:avLst/>
          </a:prstGeom>
        </p:spPr>
      </p:pic>
      <p:pic>
        <p:nvPicPr>
          <p:cNvPr id="18" name="Graphic 17">
            <a:extLst>
              <a:ext uri="{FF2B5EF4-FFF2-40B4-BE49-F238E27FC236}">
                <a16:creationId xmlns:a16="http://schemas.microsoft.com/office/drawing/2014/main" id="{DBEB0715-4B68-4E54-1B08-6F235F120D1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58119" y="3132067"/>
            <a:ext cx="519703" cy="329183"/>
          </a:xfrm>
          <a:prstGeom prst="rect">
            <a:avLst/>
          </a:prstGeom>
        </p:spPr>
      </p:pic>
      <p:sp>
        <p:nvSpPr>
          <p:cNvPr id="22" name="TextBox 21">
            <a:extLst>
              <a:ext uri="{FF2B5EF4-FFF2-40B4-BE49-F238E27FC236}">
                <a16:creationId xmlns:a16="http://schemas.microsoft.com/office/drawing/2014/main" id="{62CAB82E-9B83-EB58-082F-055EC19CE4A8}"/>
              </a:ext>
            </a:extLst>
          </p:cNvPr>
          <p:cNvSpPr txBox="1"/>
          <p:nvPr/>
        </p:nvSpPr>
        <p:spPr>
          <a:xfrm>
            <a:off x="1722726" y="2750015"/>
            <a:ext cx="6086996" cy="989502"/>
          </a:xfrm>
          <a:prstGeom prst="rect">
            <a:avLst/>
          </a:prstGeom>
          <a:noFill/>
        </p:spPr>
        <p:txBody>
          <a:bodyPr wrap="square">
            <a:spAutoFit/>
          </a:bodyPr>
          <a:lstStyle/>
          <a:p>
            <a:pPr>
              <a:lnSpc>
                <a:spcPct val="150000"/>
              </a:lnSpc>
            </a:pPr>
            <a:r>
              <a:rPr lang="en-US" sz="1600" b="1" dirty="0">
                <a:solidFill>
                  <a:srgbClr val="381850"/>
                </a:solidFill>
                <a:latin typeface="Poppins" panose="00000500000000000000" pitchFamily="2" charset="0"/>
                <a:cs typeface="Poppins" panose="00000500000000000000" pitchFamily="2" charset="0"/>
              </a:rPr>
              <a:t>Our mission: </a:t>
            </a:r>
          </a:p>
          <a:p>
            <a:pPr>
              <a:lnSpc>
                <a:spcPct val="150000"/>
              </a:lnSpc>
            </a:pPr>
            <a:r>
              <a:rPr lang="en-US" sz="1200" dirty="0">
                <a:solidFill>
                  <a:srgbClr val="381850"/>
                </a:solidFill>
                <a:latin typeface="Poppins" panose="00000500000000000000" pitchFamily="2" charset="0"/>
                <a:cs typeface="Poppins" panose="00000500000000000000" pitchFamily="2" charset="0"/>
              </a:rPr>
              <a:t>Continually innovate and improve as a trade enabler to meet and exceed our customer’s needs. </a:t>
            </a:r>
          </a:p>
        </p:txBody>
      </p:sp>
      <p:sp>
        <p:nvSpPr>
          <p:cNvPr id="24" name="TextBox 23">
            <a:extLst>
              <a:ext uri="{FF2B5EF4-FFF2-40B4-BE49-F238E27FC236}">
                <a16:creationId xmlns:a16="http://schemas.microsoft.com/office/drawing/2014/main" id="{08685821-9EBD-255E-D444-216B00C36CA8}"/>
              </a:ext>
            </a:extLst>
          </p:cNvPr>
          <p:cNvSpPr txBox="1"/>
          <p:nvPr/>
        </p:nvSpPr>
        <p:spPr>
          <a:xfrm>
            <a:off x="1722726" y="4605296"/>
            <a:ext cx="5816164" cy="1820498"/>
          </a:xfrm>
          <a:prstGeom prst="rect">
            <a:avLst/>
          </a:prstGeom>
          <a:noFill/>
        </p:spPr>
        <p:txBody>
          <a:bodyPr wrap="square">
            <a:spAutoFit/>
          </a:bodyPr>
          <a:lstStyle/>
          <a:p>
            <a:pPr>
              <a:lnSpc>
                <a:spcPct val="150000"/>
              </a:lnSpc>
            </a:pPr>
            <a:r>
              <a:rPr lang="en-US" sz="1600" b="1" dirty="0">
                <a:solidFill>
                  <a:srgbClr val="381850"/>
                </a:solidFill>
                <a:latin typeface="Poppins" panose="00000500000000000000" pitchFamily="2" charset="0"/>
                <a:cs typeface="Poppins" panose="00000500000000000000" pitchFamily="2" charset="0"/>
              </a:rPr>
              <a:t>Our values: </a:t>
            </a:r>
          </a:p>
          <a:p>
            <a:pPr marL="342900" indent="-342900">
              <a:lnSpc>
                <a:spcPct val="150000"/>
              </a:lnSpc>
              <a:buFont typeface="Arial" panose="020B0604020202020204" pitchFamily="34" charset="0"/>
              <a:buChar char="•"/>
            </a:pPr>
            <a:r>
              <a:rPr lang="en-US" sz="1200" dirty="0">
                <a:solidFill>
                  <a:srgbClr val="381850"/>
                </a:solidFill>
                <a:latin typeface="Poppins" panose="00000500000000000000" pitchFamily="2" charset="0"/>
                <a:cs typeface="Poppins" panose="00000500000000000000" pitchFamily="2" charset="0"/>
              </a:rPr>
              <a:t>Trustworthy &amp; accountable </a:t>
            </a:r>
          </a:p>
          <a:p>
            <a:pPr marL="342900" indent="-342900">
              <a:lnSpc>
                <a:spcPct val="150000"/>
              </a:lnSpc>
              <a:buFont typeface="Arial" panose="020B0604020202020204" pitchFamily="34" charset="0"/>
              <a:buChar char="•"/>
            </a:pPr>
            <a:r>
              <a:rPr lang="en-US" sz="1200" dirty="0">
                <a:solidFill>
                  <a:srgbClr val="381850"/>
                </a:solidFill>
                <a:latin typeface="Poppins" panose="00000500000000000000" pitchFamily="2" charset="0"/>
                <a:cs typeface="Poppins" panose="00000500000000000000" pitchFamily="2" charset="0"/>
              </a:rPr>
              <a:t>Reliable service </a:t>
            </a:r>
          </a:p>
          <a:p>
            <a:pPr marL="342900" indent="-342900">
              <a:lnSpc>
                <a:spcPct val="150000"/>
              </a:lnSpc>
              <a:buFont typeface="Arial" panose="020B0604020202020204" pitchFamily="34" charset="0"/>
              <a:buChar char="•"/>
            </a:pPr>
            <a:r>
              <a:rPr lang="en-US" sz="1200" dirty="0">
                <a:solidFill>
                  <a:srgbClr val="381850"/>
                </a:solidFill>
                <a:latin typeface="Poppins" panose="00000500000000000000" pitchFamily="2" charset="0"/>
                <a:cs typeface="Poppins" panose="00000500000000000000" pitchFamily="2" charset="0"/>
              </a:rPr>
              <a:t>Always improving</a:t>
            </a:r>
          </a:p>
          <a:p>
            <a:pPr marL="342900" indent="-342900">
              <a:lnSpc>
                <a:spcPct val="150000"/>
              </a:lnSpc>
              <a:buFont typeface="Arial" panose="020B0604020202020204" pitchFamily="34" charset="0"/>
              <a:buChar char="•"/>
            </a:pPr>
            <a:r>
              <a:rPr lang="en-US" sz="1200" dirty="0">
                <a:solidFill>
                  <a:srgbClr val="381850"/>
                </a:solidFill>
                <a:latin typeface="Poppins" panose="00000500000000000000" pitchFamily="2" charset="0"/>
                <a:cs typeface="Poppins" panose="00000500000000000000" pitchFamily="2" charset="0"/>
              </a:rPr>
              <a:t>Duty of care </a:t>
            </a:r>
          </a:p>
          <a:p>
            <a:pPr marL="342900" indent="-342900">
              <a:lnSpc>
                <a:spcPct val="150000"/>
              </a:lnSpc>
              <a:buFont typeface="Arial" panose="020B0604020202020204" pitchFamily="34" charset="0"/>
              <a:buChar char="•"/>
            </a:pPr>
            <a:r>
              <a:rPr lang="en-US" sz="1200" dirty="0">
                <a:solidFill>
                  <a:srgbClr val="381850"/>
                </a:solidFill>
                <a:latin typeface="Poppins" panose="00000500000000000000" pitchFamily="2" charset="0"/>
                <a:cs typeface="Poppins" panose="00000500000000000000" pitchFamily="2" charset="0"/>
              </a:rPr>
              <a:t>Energized teamwork</a:t>
            </a:r>
            <a:endParaRPr lang="en-AE" sz="1200" dirty="0">
              <a:solidFill>
                <a:srgbClr val="381850"/>
              </a:solidFill>
              <a:latin typeface="Poppins" panose="00000500000000000000" pitchFamily="2" charset="0"/>
              <a:cs typeface="Poppins" panose="00000500000000000000" pitchFamily="2" charset="0"/>
            </a:endParaRPr>
          </a:p>
        </p:txBody>
      </p:sp>
      <p:pic>
        <p:nvPicPr>
          <p:cNvPr id="30" name="Graphic 29">
            <a:extLst>
              <a:ext uri="{FF2B5EF4-FFF2-40B4-BE49-F238E27FC236}">
                <a16:creationId xmlns:a16="http://schemas.microsoft.com/office/drawing/2014/main" id="{B89C8B58-A512-57E9-71B5-02C7A0357AD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58119" y="1195467"/>
            <a:ext cx="390496" cy="443011"/>
          </a:xfrm>
          <a:prstGeom prst="rect">
            <a:avLst/>
          </a:prstGeom>
          <a:effectLst/>
        </p:spPr>
      </p:pic>
      <p:pic>
        <p:nvPicPr>
          <p:cNvPr id="34" name="Graphic 33">
            <a:extLst>
              <a:ext uri="{FF2B5EF4-FFF2-40B4-BE49-F238E27FC236}">
                <a16:creationId xmlns:a16="http://schemas.microsoft.com/office/drawing/2014/main" id="{CC7A6E64-9C7C-C666-0474-46830C91F49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53367" y="1161040"/>
            <a:ext cx="674112" cy="245132"/>
          </a:xfrm>
          <a:prstGeom prst="rect">
            <a:avLst/>
          </a:prstGeom>
        </p:spPr>
      </p:pic>
      <p:pic>
        <p:nvPicPr>
          <p:cNvPr id="39" name="Graphic 38">
            <a:extLst>
              <a:ext uri="{FF2B5EF4-FFF2-40B4-BE49-F238E27FC236}">
                <a16:creationId xmlns:a16="http://schemas.microsoft.com/office/drawing/2014/main" id="{50F4C75B-5C7A-69D3-7982-D743A4589E9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54666" y="5357483"/>
            <a:ext cx="523156" cy="377568"/>
          </a:xfrm>
          <a:prstGeom prst="rect">
            <a:avLst/>
          </a:prstGeom>
        </p:spPr>
      </p:pic>
      <p:pic>
        <p:nvPicPr>
          <p:cNvPr id="41" name="Graphic 40">
            <a:extLst>
              <a:ext uri="{FF2B5EF4-FFF2-40B4-BE49-F238E27FC236}">
                <a16:creationId xmlns:a16="http://schemas.microsoft.com/office/drawing/2014/main" id="{5303AC62-AB86-8E69-30FA-0D77A1A9B1E5}"/>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77453" y="5267004"/>
            <a:ext cx="271162" cy="238740"/>
          </a:xfrm>
          <a:prstGeom prst="rect">
            <a:avLst/>
          </a:prstGeom>
        </p:spPr>
      </p:pic>
      <p:sp>
        <p:nvSpPr>
          <p:cNvPr id="2" name="Rectangle 1">
            <a:extLst>
              <a:ext uri="{FF2B5EF4-FFF2-40B4-BE49-F238E27FC236}">
                <a16:creationId xmlns:a16="http://schemas.microsoft.com/office/drawing/2014/main" id="{9ED574EF-6A4C-23B2-2823-9F94B3631FA8}"/>
              </a:ext>
            </a:extLst>
          </p:cNvPr>
          <p:cNvSpPr/>
          <p:nvPr/>
        </p:nvSpPr>
        <p:spPr>
          <a:xfrm flipV="1">
            <a:off x="721796" y="2353372"/>
            <a:ext cx="5816164" cy="45719"/>
          </a:xfrm>
          <a:prstGeom prst="rect">
            <a:avLst/>
          </a:prstGeom>
          <a:solidFill>
            <a:srgbClr val="83AF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3F7A9879-0784-6F4A-DA52-42549876E530}"/>
              </a:ext>
            </a:extLst>
          </p:cNvPr>
          <p:cNvSpPr/>
          <p:nvPr/>
        </p:nvSpPr>
        <p:spPr>
          <a:xfrm flipV="1">
            <a:off x="721796" y="4225379"/>
            <a:ext cx="5816164" cy="45719"/>
          </a:xfrm>
          <a:prstGeom prst="rect">
            <a:avLst/>
          </a:prstGeom>
          <a:solidFill>
            <a:srgbClr val="83AF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944103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75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500"/>
                                        <p:tgtEl>
                                          <p:spTgt spid="2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6" grpId="0"/>
      <p:bldP spid="22" grpId="0"/>
      <p:bldP spid="2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F4A90D51-2224-C5EE-6750-95D5FB31DC4F}"/>
              </a:ext>
            </a:extLst>
          </p:cNvPr>
          <p:cNvPicPr>
            <a:picLocks noChangeAspect="1"/>
          </p:cNvPicPr>
          <p:nvPr/>
        </p:nvPicPr>
        <p:blipFill>
          <a:blip r:embed="rId2"/>
          <a:stretch>
            <a:fillRect/>
          </a:stretch>
        </p:blipFill>
        <p:spPr>
          <a:xfrm>
            <a:off x="7747645" y="3727764"/>
            <a:ext cx="2850089" cy="1717105"/>
          </a:xfrm>
          <a:prstGeom prst="rect">
            <a:avLst/>
          </a:prstGeom>
        </p:spPr>
      </p:pic>
      <p:sp>
        <p:nvSpPr>
          <p:cNvPr id="2" name="Rectangle 1">
            <a:extLst>
              <a:ext uri="{FF2B5EF4-FFF2-40B4-BE49-F238E27FC236}">
                <a16:creationId xmlns:a16="http://schemas.microsoft.com/office/drawing/2014/main" id="{EC131A7B-4111-40E9-A93D-BC6951B80A92}"/>
              </a:ext>
            </a:extLst>
          </p:cNvPr>
          <p:cNvSpPr/>
          <p:nvPr/>
        </p:nvSpPr>
        <p:spPr>
          <a:xfrm>
            <a:off x="699714" y="5490971"/>
            <a:ext cx="6962072" cy="1159200"/>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r>
              <a:rPr lang="en-US" sz="3400" b="1" kern="1200" dirty="0">
                <a:solidFill>
                  <a:srgbClr val="FFFFFF"/>
                </a:solidFill>
                <a:latin typeface="Aharoni" panose="02010803020104030203" pitchFamily="2" charset="-79"/>
                <a:ea typeface="+mj-ea"/>
                <a:cs typeface="Aharoni" panose="02010803020104030203" pitchFamily="2" charset="-79"/>
              </a:rPr>
              <a:t>YOUR END-TO-END LOGISTICS</a:t>
            </a:r>
          </a:p>
          <a:p>
            <a:pPr defTabSz="914400">
              <a:lnSpc>
                <a:spcPct val="90000"/>
              </a:lnSpc>
              <a:spcBef>
                <a:spcPct val="0"/>
              </a:spcBef>
              <a:spcAft>
                <a:spcPts val="600"/>
              </a:spcAft>
            </a:pPr>
            <a:r>
              <a:rPr lang="en-US" sz="3400" b="1" kern="1200" dirty="0">
                <a:solidFill>
                  <a:srgbClr val="FFFFFF"/>
                </a:solidFill>
                <a:latin typeface="Aharoni" panose="02010803020104030203" pitchFamily="2" charset="-79"/>
                <a:ea typeface="+mj-ea"/>
                <a:cs typeface="Aharoni" panose="02010803020104030203" pitchFamily="2" charset="-79"/>
              </a:rPr>
              <a:t>SOLUTIONS PROVIDER</a:t>
            </a:r>
          </a:p>
        </p:txBody>
      </p:sp>
      <p:sp>
        <p:nvSpPr>
          <p:cNvPr id="6" name="Rectangle 5">
            <a:extLst>
              <a:ext uri="{FF2B5EF4-FFF2-40B4-BE49-F238E27FC236}">
                <a16:creationId xmlns:a16="http://schemas.microsoft.com/office/drawing/2014/main" id="{FAF89D96-FFB4-A4C5-8790-7AD23B9E8729}"/>
              </a:ext>
            </a:extLst>
          </p:cNvPr>
          <p:cNvSpPr/>
          <p:nvPr/>
        </p:nvSpPr>
        <p:spPr>
          <a:xfrm flipV="1">
            <a:off x="0" y="6857998"/>
            <a:ext cx="12192000" cy="45719"/>
          </a:xfrm>
          <a:prstGeom prst="rect">
            <a:avLst/>
          </a:prstGeom>
          <a:solidFill>
            <a:srgbClr val="3020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EE5485FE-E9B0-212D-A29E-3F0FEBD385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22462" y="247556"/>
            <a:ext cx="887513" cy="360451"/>
          </a:xfrm>
          <a:prstGeom prst="rect">
            <a:avLst/>
          </a:prstGeom>
        </p:spPr>
      </p:pic>
      <p:sp>
        <p:nvSpPr>
          <p:cNvPr id="24" name="Rectangle: Rounded Corners 23">
            <a:extLst>
              <a:ext uri="{FF2B5EF4-FFF2-40B4-BE49-F238E27FC236}">
                <a16:creationId xmlns:a16="http://schemas.microsoft.com/office/drawing/2014/main" id="{DA1CEF85-042D-9C35-7804-2AE2254FACF1}"/>
              </a:ext>
            </a:extLst>
          </p:cNvPr>
          <p:cNvSpPr/>
          <p:nvPr/>
        </p:nvSpPr>
        <p:spPr>
          <a:xfrm>
            <a:off x="1077114" y="3687730"/>
            <a:ext cx="2850089" cy="1724904"/>
          </a:xfrm>
          <a:prstGeom prst="roundRect">
            <a:avLst>
              <a:gd name="adj" fmla="val 3091"/>
            </a:avLst>
          </a:prstGeom>
          <a:blipFill>
            <a:blip r:embed="rId4"/>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Rounded Corners 24">
            <a:extLst>
              <a:ext uri="{FF2B5EF4-FFF2-40B4-BE49-F238E27FC236}">
                <a16:creationId xmlns:a16="http://schemas.microsoft.com/office/drawing/2014/main" id="{896369A9-381A-3FF6-C283-CC16EA5C0DAA}"/>
              </a:ext>
            </a:extLst>
          </p:cNvPr>
          <p:cNvSpPr/>
          <p:nvPr/>
        </p:nvSpPr>
        <p:spPr>
          <a:xfrm>
            <a:off x="4400434" y="3713353"/>
            <a:ext cx="2849563" cy="1724904"/>
          </a:xfrm>
          <a:prstGeom prst="roundRect">
            <a:avLst>
              <a:gd name="adj" fmla="val 3091"/>
            </a:avLst>
          </a:prstGeom>
          <a:blipFill>
            <a:blip r:embed="rId5"/>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Top Corners Rounded 28">
            <a:extLst>
              <a:ext uri="{FF2B5EF4-FFF2-40B4-BE49-F238E27FC236}">
                <a16:creationId xmlns:a16="http://schemas.microsoft.com/office/drawing/2014/main" id="{AFD39DD7-47AF-592B-F388-D497C3763917}"/>
              </a:ext>
            </a:extLst>
          </p:cNvPr>
          <p:cNvSpPr/>
          <p:nvPr/>
        </p:nvSpPr>
        <p:spPr>
          <a:xfrm rot="10800000">
            <a:off x="1077110" y="3014231"/>
            <a:ext cx="2850089" cy="230533"/>
          </a:xfrm>
          <a:prstGeom prst="round2SameRect">
            <a:avLst>
              <a:gd name="adj1" fmla="val 15672"/>
              <a:gd name="adj2" fmla="val 0"/>
            </a:avLst>
          </a:prstGeom>
          <a:solidFill>
            <a:srgbClr val="81AD40">
              <a:alpha val="82000"/>
            </a:srgbClr>
          </a:solidFill>
          <a:ln>
            <a:noFill/>
          </a:ln>
          <a:effectLst>
            <a:outerShdw blurRad="12700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Top Corners Rounded 29">
            <a:extLst>
              <a:ext uri="{FF2B5EF4-FFF2-40B4-BE49-F238E27FC236}">
                <a16:creationId xmlns:a16="http://schemas.microsoft.com/office/drawing/2014/main" id="{27BC9ADC-862E-7A3E-FF35-BEBC16B13159}"/>
              </a:ext>
            </a:extLst>
          </p:cNvPr>
          <p:cNvSpPr/>
          <p:nvPr/>
        </p:nvSpPr>
        <p:spPr>
          <a:xfrm rot="10800000">
            <a:off x="4410341" y="3014231"/>
            <a:ext cx="2850089" cy="230533"/>
          </a:xfrm>
          <a:prstGeom prst="round2SameRect">
            <a:avLst>
              <a:gd name="adj1" fmla="val 18426"/>
              <a:gd name="adj2" fmla="val 0"/>
            </a:avLst>
          </a:prstGeom>
          <a:solidFill>
            <a:srgbClr val="81AD40">
              <a:alpha val="82000"/>
            </a:srgbClr>
          </a:solidFill>
          <a:ln>
            <a:noFill/>
          </a:ln>
          <a:effectLst>
            <a:outerShdw blurRad="12700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Top Corners Rounded 30">
            <a:extLst>
              <a:ext uri="{FF2B5EF4-FFF2-40B4-BE49-F238E27FC236}">
                <a16:creationId xmlns:a16="http://schemas.microsoft.com/office/drawing/2014/main" id="{DB70DB6B-FE8A-D921-27ED-FEBCA221866E}"/>
              </a:ext>
            </a:extLst>
          </p:cNvPr>
          <p:cNvSpPr/>
          <p:nvPr/>
        </p:nvSpPr>
        <p:spPr>
          <a:xfrm rot="10800000">
            <a:off x="7743050" y="3014231"/>
            <a:ext cx="2850089" cy="230533"/>
          </a:xfrm>
          <a:prstGeom prst="round2SameRect">
            <a:avLst>
              <a:gd name="adj1" fmla="val 28067"/>
              <a:gd name="adj2" fmla="val 0"/>
            </a:avLst>
          </a:prstGeom>
          <a:solidFill>
            <a:srgbClr val="81AD40">
              <a:alpha val="82000"/>
            </a:srgbClr>
          </a:solidFill>
          <a:ln>
            <a:noFill/>
          </a:ln>
          <a:effectLst>
            <a:outerShdw blurRad="12700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Top Corners Rounded 31">
            <a:extLst>
              <a:ext uri="{FF2B5EF4-FFF2-40B4-BE49-F238E27FC236}">
                <a16:creationId xmlns:a16="http://schemas.microsoft.com/office/drawing/2014/main" id="{A54A451A-1B55-E99A-A799-22770ABFE051}"/>
              </a:ext>
            </a:extLst>
          </p:cNvPr>
          <p:cNvSpPr/>
          <p:nvPr/>
        </p:nvSpPr>
        <p:spPr>
          <a:xfrm rot="10800000">
            <a:off x="1077109" y="5439929"/>
            <a:ext cx="2849569" cy="230535"/>
          </a:xfrm>
          <a:prstGeom prst="round2SameRect">
            <a:avLst>
              <a:gd name="adj1" fmla="val 19804"/>
              <a:gd name="adj2" fmla="val 0"/>
            </a:avLst>
          </a:prstGeom>
          <a:solidFill>
            <a:srgbClr val="81AD40">
              <a:alpha val="82000"/>
            </a:srgbClr>
          </a:solidFill>
          <a:ln>
            <a:noFill/>
          </a:ln>
          <a:effectLst>
            <a:outerShdw blurRad="12700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Top Corners Rounded 32">
            <a:extLst>
              <a:ext uri="{FF2B5EF4-FFF2-40B4-BE49-F238E27FC236}">
                <a16:creationId xmlns:a16="http://schemas.microsoft.com/office/drawing/2014/main" id="{24B74553-1DA3-66C0-562C-341A1CA8F3AF}"/>
              </a:ext>
            </a:extLst>
          </p:cNvPr>
          <p:cNvSpPr/>
          <p:nvPr/>
        </p:nvSpPr>
        <p:spPr>
          <a:xfrm rot="10800000">
            <a:off x="4410339" y="5439926"/>
            <a:ext cx="2850088" cy="230533"/>
          </a:xfrm>
          <a:prstGeom prst="round2SameRect">
            <a:avLst>
              <a:gd name="adj1" fmla="val 18426"/>
              <a:gd name="adj2" fmla="val 0"/>
            </a:avLst>
          </a:prstGeom>
          <a:solidFill>
            <a:srgbClr val="81AD40">
              <a:alpha val="82000"/>
            </a:srgbClr>
          </a:solidFill>
          <a:ln>
            <a:noFill/>
          </a:ln>
          <a:effectLst>
            <a:outerShdw blurRad="12700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Top Corners Rounded 33">
            <a:extLst>
              <a:ext uri="{FF2B5EF4-FFF2-40B4-BE49-F238E27FC236}">
                <a16:creationId xmlns:a16="http://schemas.microsoft.com/office/drawing/2014/main" id="{72AEAF39-A25A-6AD8-6858-DEA353DFA9D6}"/>
              </a:ext>
            </a:extLst>
          </p:cNvPr>
          <p:cNvSpPr/>
          <p:nvPr/>
        </p:nvSpPr>
        <p:spPr>
          <a:xfrm rot="10800000">
            <a:off x="7743050" y="5439928"/>
            <a:ext cx="2850088" cy="230535"/>
          </a:xfrm>
          <a:prstGeom prst="round2SameRect">
            <a:avLst>
              <a:gd name="adj1" fmla="val 15150"/>
              <a:gd name="adj2" fmla="val 0"/>
            </a:avLst>
          </a:prstGeom>
          <a:solidFill>
            <a:srgbClr val="81AD40">
              <a:alpha val="82000"/>
            </a:srgbClr>
          </a:solidFill>
          <a:ln>
            <a:noFill/>
          </a:ln>
          <a:effectLst>
            <a:outerShdw blurRad="12700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87C49456-8BD5-E595-AEC3-C880CF060518}"/>
              </a:ext>
            </a:extLst>
          </p:cNvPr>
          <p:cNvSpPr txBox="1"/>
          <p:nvPr/>
        </p:nvSpPr>
        <p:spPr>
          <a:xfrm>
            <a:off x="5260896" y="3029230"/>
            <a:ext cx="1357074" cy="261610"/>
          </a:xfrm>
          <a:prstGeom prst="rect">
            <a:avLst/>
          </a:prstGeom>
          <a:noFill/>
        </p:spPr>
        <p:txBody>
          <a:bodyPr wrap="square" rtlCol="0">
            <a:spAutoFit/>
          </a:bodyPr>
          <a:lstStyle/>
          <a:p>
            <a:r>
              <a:rPr lang="en-US" sz="1050" dirty="0">
                <a:solidFill>
                  <a:schemeClr val="bg1"/>
                </a:solidFill>
                <a:latin typeface="Poppins" panose="00000500000000000000" pitchFamily="2" charset="0"/>
                <a:cs typeface="Poppins" panose="00000500000000000000" pitchFamily="2" charset="0"/>
              </a:rPr>
              <a:t>OCEAN FREIGHT</a:t>
            </a:r>
          </a:p>
        </p:txBody>
      </p:sp>
      <p:sp>
        <p:nvSpPr>
          <p:cNvPr id="38" name="TextBox 37">
            <a:extLst>
              <a:ext uri="{FF2B5EF4-FFF2-40B4-BE49-F238E27FC236}">
                <a16:creationId xmlns:a16="http://schemas.microsoft.com/office/drawing/2014/main" id="{EF029E76-CDF4-0BFD-EDC5-E198CD3CD334}"/>
              </a:ext>
            </a:extLst>
          </p:cNvPr>
          <p:cNvSpPr txBox="1"/>
          <p:nvPr/>
        </p:nvSpPr>
        <p:spPr>
          <a:xfrm>
            <a:off x="8700664" y="3029230"/>
            <a:ext cx="1357074" cy="261610"/>
          </a:xfrm>
          <a:prstGeom prst="rect">
            <a:avLst/>
          </a:prstGeom>
          <a:noFill/>
        </p:spPr>
        <p:txBody>
          <a:bodyPr wrap="square" rtlCol="0">
            <a:spAutoFit/>
          </a:bodyPr>
          <a:lstStyle/>
          <a:p>
            <a:r>
              <a:rPr lang="en-US" sz="1050" dirty="0">
                <a:solidFill>
                  <a:schemeClr val="bg1"/>
                </a:solidFill>
                <a:latin typeface="Poppins" panose="00000500000000000000" pitchFamily="2" charset="0"/>
                <a:cs typeface="Poppins" panose="00000500000000000000" pitchFamily="2" charset="0"/>
              </a:rPr>
              <a:t>ROAD TRANSPORT</a:t>
            </a:r>
          </a:p>
        </p:txBody>
      </p:sp>
      <p:sp>
        <p:nvSpPr>
          <p:cNvPr id="40" name="TextBox 39">
            <a:extLst>
              <a:ext uri="{FF2B5EF4-FFF2-40B4-BE49-F238E27FC236}">
                <a16:creationId xmlns:a16="http://schemas.microsoft.com/office/drawing/2014/main" id="{4C239DFE-33CE-91A4-9BA5-74E0E82EE9E7}"/>
              </a:ext>
            </a:extLst>
          </p:cNvPr>
          <p:cNvSpPr txBox="1"/>
          <p:nvPr/>
        </p:nvSpPr>
        <p:spPr>
          <a:xfrm>
            <a:off x="1661362" y="5438257"/>
            <a:ext cx="1681583" cy="253916"/>
          </a:xfrm>
          <a:prstGeom prst="rect">
            <a:avLst/>
          </a:prstGeom>
          <a:noFill/>
        </p:spPr>
        <p:txBody>
          <a:bodyPr wrap="square" rtlCol="0">
            <a:spAutoFit/>
          </a:bodyPr>
          <a:lstStyle/>
          <a:p>
            <a:r>
              <a:rPr lang="en-US" sz="1050" dirty="0">
                <a:solidFill>
                  <a:schemeClr val="bg1"/>
                </a:solidFill>
                <a:latin typeface="Poppins" panose="00000500000000000000" pitchFamily="2" charset="0"/>
                <a:cs typeface="Poppins" panose="00000500000000000000" pitchFamily="2" charset="0"/>
              </a:rPr>
              <a:t>CUSTOMS CLEARANCE</a:t>
            </a:r>
          </a:p>
        </p:txBody>
      </p:sp>
      <p:sp>
        <p:nvSpPr>
          <p:cNvPr id="41" name="TextBox 40">
            <a:extLst>
              <a:ext uri="{FF2B5EF4-FFF2-40B4-BE49-F238E27FC236}">
                <a16:creationId xmlns:a16="http://schemas.microsoft.com/office/drawing/2014/main" id="{F64E4254-C535-F02B-2E83-52518CF0ED11}"/>
              </a:ext>
            </a:extLst>
          </p:cNvPr>
          <p:cNvSpPr txBox="1"/>
          <p:nvPr/>
        </p:nvSpPr>
        <p:spPr>
          <a:xfrm>
            <a:off x="5255208" y="5438257"/>
            <a:ext cx="1681583" cy="253916"/>
          </a:xfrm>
          <a:prstGeom prst="rect">
            <a:avLst/>
          </a:prstGeom>
          <a:noFill/>
        </p:spPr>
        <p:txBody>
          <a:bodyPr wrap="square" rtlCol="0">
            <a:spAutoFit/>
          </a:bodyPr>
          <a:lstStyle/>
          <a:p>
            <a:r>
              <a:rPr lang="en-US" sz="1050" dirty="0">
                <a:solidFill>
                  <a:schemeClr val="bg1"/>
                </a:solidFill>
                <a:latin typeface="Poppins" panose="00000500000000000000" pitchFamily="2" charset="0"/>
                <a:cs typeface="Poppins" panose="00000500000000000000" pitchFamily="2" charset="0"/>
              </a:rPr>
              <a:t>WAREHOUSING</a:t>
            </a:r>
          </a:p>
        </p:txBody>
      </p:sp>
      <p:sp>
        <p:nvSpPr>
          <p:cNvPr id="42" name="TextBox 41">
            <a:extLst>
              <a:ext uri="{FF2B5EF4-FFF2-40B4-BE49-F238E27FC236}">
                <a16:creationId xmlns:a16="http://schemas.microsoft.com/office/drawing/2014/main" id="{A73693D6-C713-BED4-23D7-D7A7A92D4E19}"/>
              </a:ext>
            </a:extLst>
          </p:cNvPr>
          <p:cNvSpPr txBox="1"/>
          <p:nvPr/>
        </p:nvSpPr>
        <p:spPr>
          <a:xfrm>
            <a:off x="7940351" y="5438257"/>
            <a:ext cx="2590287" cy="253916"/>
          </a:xfrm>
          <a:prstGeom prst="rect">
            <a:avLst/>
          </a:prstGeom>
          <a:noFill/>
        </p:spPr>
        <p:txBody>
          <a:bodyPr wrap="square" rtlCol="0">
            <a:spAutoFit/>
          </a:bodyPr>
          <a:lstStyle/>
          <a:p>
            <a:r>
              <a:rPr lang="en-US" sz="1050" dirty="0">
                <a:solidFill>
                  <a:schemeClr val="bg1"/>
                </a:solidFill>
                <a:latin typeface="Poppins" panose="00000500000000000000" pitchFamily="2" charset="0"/>
                <a:cs typeface="Poppins" panose="00000500000000000000" pitchFamily="2" charset="0"/>
              </a:rPr>
              <a:t>     DANGEROUS GOODS HANDLING </a:t>
            </a:r>
          </a:p>
        </p:txBody>
      </p:sp>
      <p:pic>
        <p:nvPicPr>
          <p:cNvPr id="45" name="Graphic 44">
            <a:extLst>
              <a:ext uri="{FF2B5EF4-FFF2-40B4-BE49-F238E27FC236}">
                <a16:creationId xmlns:a16="http://schemas.microsoft.com/office/drawing/2014/main" id="{4E01856A-E20D-8862-A3D8-99A44C13600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284922" y="7686910"/>
            <a:ext cx="9108758" cy="3615690"/>
          </a:xfrm>
          <a:prstGeom prst="rect">
            <a:avLst/>
          </a:prstGeom>
        </p:spPr>
      </p:pic>
      <p:pic>
        <p:nvPicPr>
          <p:cNvPr id="46" name="Picture 45">
            <a:extLst>
              <a:ext uri="{FF2B5EF4-FFF2-40B4-BE49-F238E27FC236}">
                <a16:creationId xmlns:a16="http://schemas.microsoft.com/office/drawing/2014/main" id="{C7124009-C44C-ED30-69C8-AA45F6DAB6D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909550" y="383217"/>
            <a:ext cx="449580" cy="449580"/>
          </a:xfrm>
          <a:prstGeom prst="rect">
            <a:avLst/>
          </a:prstGeom>
        </p:spPr>
      </p:pic>
      <p:pic>
        <p:nvPicPr>
          <p:cNvPr id="47" name="Picture 46">
            <a:extLst>
              <a:ext uri="{FF2B5EF4-FFF2-40B4-BE49-F238E27FC236}">
                <a16:creationId xmlns:a16="http://schemas.microsoft.com/office/drawing/2014/main" id="{2E0E1B61-C0DB-32EE-1F2B-F2B2C333A95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359130" y="4583218"/>
            <a:ext cx="449580" cy="449580"/>
          </a:xfrm>
          <a:prstGeom prst="rect">
            <a:avLst/>
          </a:prstGeom>
        </p:spPr>
      </p:pic>
      <p:pic>
        <p:nvPicPr>
          <p:cNvPr id="48" name="Picture 47">
            <a:extLst>
              <a:ext uri="{FF2B5EF4-FFF2-40B4-BE49-F238E27FC236}">
                <a16:creationId xmlns:a16="http://schemas.microsoft.com/office/drawing/2014/main" id="{AE04989A-484F-340E-1300-7944DEA2B5C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180060" y="2157524"/>
            <a:ext cx="449580" cy="449580"/>
          </a:xfrm>
          <a:prstGeom prst="rect">
            <a:avLst/>
          </a:prstGeom>
        </p:spPr>
      </p:pic>
      <p:pic>
        <p:nvPicPr>
          <p:cNvPr id="49" name="Picture 48">
            <a:extLst>
              <a:ext uri="{FF2B5EF4-FFF2-40B4-BE49-F238E27FC236}">
                <a16:creationId xmlns:a16="http://schemas.microsoft.com/office/drawing/2014/main" id="{45F0C066-A944-2AAA-9FB5-8853C8F0EAF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93180" y="-3486840"/>
            <a:ext cx="449580" cy="449580"/>
          </a:xfrm>
          <a:prstGeom prst="rect">
            <a:avLst/>
          </a:prstGeom>
        </p:spPr>
      </p:pic>
      <p:pic>
        <p:nvPicPr>
          <p:cNvPr id="50" name="Picture 49">
            <a:extLst>
              <a:ext uri="{FF2B5EF4-FFF2-40B4-BE49-F238E27FC236}">
                <a16:creationId xmlns:a16="http://schemas.microsoft.com/office/drawing/2014/main" id="{43A7A5F9-DEAF-A4A3-71C7-1EAA1712A12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132310" y="-1253430"/>
            <a:ext cx="449580" cy="449580"/>
          </a:xfrm>
          <a:prstGeom prst="rect">
            <a:avLst/>
          </a:prstGeom>
        </p:spPr>
      </p:pic>
      <p:pic>
        <p:nvPicPr>
          <p:cNvPr id="51" name="Picture 50">
            <a:extLst>
              <a:ext uri="{FF2B5EF4-FFF2-40B4-BE49-F238E27FC236}">
                <a16:creationId xmlns:a16="http://schemas.microsoft.com/office/drawing/2014/main" id="{9230C38F-919C-494D-13B7-3A892559CAF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68058" y="-1993040"/>
            <a:ext cx="449580" cy="449580"/>
          </a:xfrm>
          <a:prstGeom prst="rect">
            <a:avLst/>
          </a:prstGeom>
        </p:spPr>
      </p:pic>
      <p:pic>
        <p:nvPicPr>
          <p:cNvPr id="52" name="Picture 51">
            <a:extLst>
              <a:ext uri="{FF2B5EF4-FFF2-40B4-BE49-F238E27FC236}">
                <a16:creationId xmlns:a16="http://schemas.microsoft.com/office/drawing/2014/main" id="{5181E1A3-5538-E244-C165-DAA1D1E7143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681662" y="-2542950"/>
            <a:ext cx="449580" cy="449580"/>
          </a:xfrm>
          <a:prstGeom prst="rect">
            <a:avLst/>
          </a:prstGeom>
        </p:spPr>
      </p:pic>
      <p:pic>
        <p:nvPicPr>
          <p:cNvPr id="53" name="Picture 52">
            <a:extLst>
              <a:ext uri="{FF2B5EF4-FFF2-40B4-BE49-F238E27FC236}">
                <a16:creationId xmlns:a16="http://schemas.microsoft.com/office/drawing/2014/main" id="{1DF2D8CC-6744-C516-F0EB-DF94644822F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542976" y="-1427360"/>
            <a:ext cx="449580" cy="449580"/>
          </a:xfrm>
          <a:prstGeom prst="rect">
            <a:avLst/>
          </a:prstGeom>
        </p:spPr>
      </p:pic>
      <p:pic>
        <p:nvPicPr>
          <p:cNvPr id="54" name="Picture 53">
            <a:extLst>
              <a:ext uri="{FF2B5EF4-FFF2-40B4-BE49-F238E27FC236}">
                <a16:creationId xmlns:a16="http://schemas.microsoft.com/office/drawing/2014/main" id="{29362533-1F95-2E99-9775-FD488C213EA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523422" y="-3833190"/>
            <a:ext cx="449580" cy="449580"/>
          </a:xfrm>
          <a:prstGeom prst="rect">
            <a:avLst/>
          </a:prstGeom>
        </p:spPr>
      </p:pic>
      <p:pic>
        <p:nvPicPr>
          <p:cNvPr id="4" name="Picture 3">
            <a:extLst>
              <a:ext uri="{FF2B5EF4-FFF2-40B4-BE49-F238E27FC236}">
                <a16:creationId xmlns:a16="http://schemas.microsoft.com/office/drawing/2014/main" id="{4ABFD215-B0CD-9728-4C7A-591303217921}"/>
              </a:ext>
            </a:extLst>
          </p:cNvPr>
          <p:cNvPicPr>
            <a:picLocks noChangeAspect="1"/>
          </p:cNvPicPr>
          <p:nvPr/>
        </p:nvPicPr>
        <p:blipFill>
          <a:blip r:embed="rId9"/>
          <a:stretch>
            <a:fillRect/>
          </a:stretch>
        </p:blipFill>
        <p:spPr>
          <a:xfrm>
            <a:off x="1075545" y="1444354"/>
            <a:ext cx="2851133" cy="1569876"/>
          </a:xfrm>
          <a:prstGeom prst="rect">
            <a:avLst/>
          </a:prstGeom>
        </p:spPr>
      </p:pic>
      <p:sp>
        <p:nvSpPr>
          <p:cNvPr id="5" name="TextBox 4">
            <a:extLst>
              <a:ext uri="{FF2B5EF4-FFF2-40B4-BE49-F238E27FC236}">
                <a16:creationId xmlns:a16="http://schemas.microsoft.com/office/drawing/2014/main" id="{B099F821-C25E-FC2C-A7AA-52723BF73E0D}"/>
              </a:ext>
            </a:extLst>
          </p:cNvPr>
          <p:cNvSpPr txBox="1"/>
          <p:nvPr/>
        </p:nvSpPr>
        <p:spPr>
          <a:xfrm>
            <a:off x="1371600" y="3014229"/>
            <a:ext cx="2313992" cy="253916"/>
          </a:xfrm>
          <a:prstGeom prst="rect">
            <a:avLst/>
          </a:prstGeom>
          <a:noFill/>
        </p:spPr>
        <p:txBody>
          <a:bodyPr wrap="square" rtlCol="0">
            <a:spAutoFit/>
          </a:bodyPr>
          <a:lstStyle/>
          <a:p>
            <a:r>
              <a:rPr lang="en-GB" sz="1050" dirty="0">
                <a:solidFill>
                  <a:schemeClr val="bg1"/>
                </a:solidFill>
                <a:latin typeface="Poppins" panose="00000500000000000000" pitchFamily="2" charset="0"/>
                <a:cs typeface="Poppins" panose="00000500000000000000" pitchFamily="2" charset="0"/>
              </a:rPr>
              <a:t>       INTERNATIONAL AIR FREIGHT </a:t>
            </a:r>
          </a:p>
        </p:txBody>
      </p:sp>
      <p:pic>
        <p:nvPicPr>
          <p:cNvPr id="11" name="Picture 10">
            <a:extLst>
              <a:ext uri="{FF2B5EF4-FFF2-40B4-BE49-F238E27FC236}">
                <a16:creationId xmlns:a16="http://schemas.microsoft.com/office/drawing/2014/main" id="{1D0DB21E-BD59-2A93-16DE-574371208425}"/>
              </a:ext>
            </a:extLst>
          </p:cNvPr>
          <p:cNvPicPr>
            <a:picLocks noChangeAspect="1"/>
          </p:cNvPicPr>
          <p:nvPr/>
        </p:nvPicPr>
        <p:blipFill>
          <a:blip r:embed="rId10"/>
          <a:stretch>
            <a:fillRect/>
          </a:stretch>
        </p:blipFill>
        <p:spPr>
          <a:xfrm>
            <a:off x="4390005" y="1451854"/>
            <a:ext cx="2870422" cy="1569876"/>
          </a:xfrm>
          <a:prstGeom prst="rect">
            <a:avLst/>
          </a:prstGeom>
        </p:spPr>
      </p:pic>
      <p:sp>
        <p:nvSpPr>
          <p:cNvPr id="12" name="Title 11">
            <a:extLst>
              <a:ext uri="{FF2B5EF4-FFF2-40B4-BE49-F238E27FC236}">
                <a16:creationId xmlns:a16="http://schemas.microsoft.com/office/drawing/2014/main" id="{BDCEE2FD-1B83-1CC2-635D-5B8AD4673B99}"/>
              </a:ext>
            </a:extLst>
          </p:cNvPr>
          <p:cNvSpPr>
            <a:spLocks noGrp="1"/>
          </p:cNvSpPr>
          <p:nvPr>
            <p:ph type="title"/>
          </p:nvPr>
        </p:nvSpPr>
        <p:spPr>
          <a:xfrm>
            <a:off x="838200" y="507964"/>
            <a:ext cx="10184262" cy="844454"/>
          </a:xfrm>
        </p:spPr>
        <p:txBody>
          <a:bodyPr/>
          <a:lstStyle/>
          <a:p>
            <a:r>
              <a:rPr lang="en-GB" b="1" i="0" dirty="0">
                <a:solidFill>
                  <a:srgbClr val="81AD40"/>
                </a:solidFill>
                <a:effectLst/>
                <a:latin typeface="Poppins" panose="00000500000000000000" pitchFamily="2" charset="0"/>
                <a:cs typeface="Poppins" panose="00000500000000000000" pitchFamily="2" charset="0"/>
              </a:rPr>
              <a:t>                             </a:t>
            </a:r>
            <a:r>
              <a:rPr lang="en-GB" sz="2800" b="1" i="0" dirty="0">
                <a:solidFill>
                  <a:srgbClr val="81AD40"/>
                </a:solidFill>
                <a:effectLst/>
                <a:latin typeface="Poppins" panose="00000500000000000000" pitchFamily="2" charset="0"/>
                <a:cs typeface="Poppins" panose="00000500000000000000" pitchFamily="2" charset="0"/>
              </a:rPr>
              <a:t>OUR SERVICES</a:t>
            </a:r>
            <a:endParaRPr lang="en-GB" sz="2800" dirty="0">
              <a:solidFill>
                <a:srgbClr val="81AD40"/>
              </a:solidFill>
            </a:endParaRPr>
          </a:p>
        </p:txBody>
      </p:sp>
      <p:pic>
        <p:nvPicPr>
          <p:cNvPr id="15" name="Content Placeholder 14">
            <a:extLst>
              <a:ext uri="{FF2B5EF4-FFF2-40B4-BE49-F238E27FC236}">
                <a16:creationId xmlns:a16="http://schemas.microsoft.com/office/drawing/2014/main" id="{472E1808-F765-07BC-D895-3C2681067C42}"/>
              </a:ext>
            </a:extLst>
          </p:cNvPr>
          <p:cNvPicPr>
            <a:picLocks noGrp="1" noChangeAspect="1"/>
          </p:cNvPicPr>
          <p:nvPr>
            <p:ph idx="1"/>
          </p:nvPr>
        </p:nvPicPr>
        <p:blipFill>
          <a:blip r:embed="rId11"/>
          <a:stretch>
            <a:fillRect/>
          </a:stretch>
        </p:blipFill>
        <p:spPr>
          <a:xfrm>
            <a:off x="7743047" y="1501660"/>
            <a:ext cx="2846160" cy="1518963"/>
          </a:xfrm>
        </p:spPr>
      </p:pic>
    </p:spTree>
    <p:extLst>
      <p:ext uri="{BB962C8B-B14F-4D97-AF65-F5344CB8AC3E}">
        <p14:creationId xmlns:p14="http://schemas.microsoft.com/office/powerpoint/2010/main" val="34411570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75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250"/>
                                        <p:tgtEl>
                                          <p:spTgt spid="29"/>
                                        </p:tgtEl>
                                      </p:cBhvr>
                                    </p:animEffect>
                                  </p:childTnLst>
                                </p:cTn>
                              </p:par>
                            </p:childTnLst>
                          </p:cTn>
                        </p:par>
                        <p:par>
                          <p:cTn id="8" fill="hold">
                            <p:stCondLst>
                              <p:cond delay="250"/>
                            </p:stCondLst>
                            <p:childTnLst>
                              <p:par>
                                <p:cTn id="9" presetID="22" presetClass="entr" presetSubtype="4"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down)">
                                      <p:cBhvr>
                                        <p:cTn id="11" dur="250"/>
                                        <p:tgtEl>
                                          <p:spTgt spid="30"/>
                                        </p:tgtEl>
                                      </p:cBhvr>
                                    </p:animEffect>
                                  </p:childTnLst>
                                </p:cTn>
                              </p:par>
                            </p:childTnLst>
                          </p:cTn>
                        </p:par>
                        <p:par>
                          <p:cTn id="12" fill="hold">
                            <p:stCondLst>
                              <p:cond delay="500"/>
                            </p:stCondLst>
                            <p:childTnLst>
                              <p:par>
                                <p:cTn id="13" presetID="22" presetClass="entr" presetSubtype="4"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wipe(down)">
                                      <p:cBhvr>
                                        <p:cTn id="15" dur="250"/>
                                        <p:tgtEl>
                                          <p:spTgt spid="31"/>
                                        </p:tgtEl>
                                      </p:cBhvr>
                                    </p:animEffect>
                                  </p:childTnLst>
                                </p:cTn>
                              </p:par>
                            </p:childTnLst>
                          </p:cTn>
                        </p:par>
                        <p:par>
                          <p:cTn id="16" fill="hold">
                            <p:stCondLst>
                              <p:cond delay="750"/>
                            </p:stCondLst>
                            <p:childTnLst>
                              <p:par>
                                <p:cTn id="17" presetID="22" presetClass="entr" presetSubtype="4"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wipe(down)">
                                      <p:cBhvr>
                                        <p:cTn id="19" dur="250"/>
                                        <p:tgtEl>
                                          <p:spTgt spid="32"/>
                                        </p:tgtEl>
                                      </p:cBhvr>
                                    </p:animEffect>
                                  </p:childTnLst>
                                </p:cTn>
                              </p:par>
                            </p:childTnLst>
                          </p:cTn>
                        </p:par>
                        <p:par>
                          <p:cTn id="20" fill="hold">
                            <p:stCondLst>
                              <p:cond delay="1000"/>
                            </p:stCondLst>
                            <p:childTnLst>
                              <p:par>
                                <p:cTn id="21" presetID="22" presetClass="entr" presetSubtype="4" fill="hold" grpId="0"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down)">
                                      <p:cBhvr>
                                        <p:cTn id="23" dur="250"/>
                                        <p:tgtEl>
                                          <p:spTgt spid="33"/>
                                        </p:tgtEl>
                                      </p:cBhvr>
                                    </p:animEffect>
                                  </p:childTnLst>
                                </p:cTn>
                              </p:par>
                            </p:childTnLst>
                          </p:cTn>
                        </p:par>
                        <p:par>
                          <p:cTn id="24" fill="hold">
                            <p:stCondLst>
                              <p:cond delay="1250"/>
                            </p:stCondLst>
                            <p:childTnLst>
                              <p:par>
                                <p:cTn id="25" presetID="22" presetClass="entr" presetSubtype="4"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wipe(down)">
                                      <p:cBhvr>
                                        <p:cTn id="27" dur="250"/>
                                        <p:tgtEl>
                                          <p:spTgt spid="34"/>
                                        </p:tgtEl>
                                      </p:cBhvr>
                                    </p:animEffect>
                                  </p:childTnLst>
                                </p:cTn>
                              </p:par>
                            </p:childTnLst>
                          </p:cTn>
                        </p:par>
                        <p:par>
                          <p:cTn id="28" fill="hold">
                            <p:stCondLst>
                              <p:cond delay="1500"/>
                            </p:stCondLst>
                            <p:childTnLst>
                              <p:par>
                                <p:cTn id="29" presetID="10" presetClass="entr" presetSubtype="0"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500"/>
                                        <p:tgtEl>
                                          <p:spTgt spid="36"/>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fade">
                                      <p:cBhvr>
                                        <p:cTn id="34" dur="500"/>
                                        <p:tgtEl>
                                          <p:spTgt spid="3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fade">
                                      <p:cBhvr>
                                        <p:cTn id="37" dur="500"/>
                                        <p:tgtEl>
                                          <p:spTgt spid="40"/>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41"/>
                                        </p:tgtEl>
                                        <p:attrNameLst>
                                          <p:attrName>style.visibility</p:attrName>
                                        </p:attrNameLst>
                                      </p:cBhvr>
                                      <p:to>
                                        <p:strVal val="visible"/>
                                      </p:to>
                                    </p:set>
                                    <p:animEffect transition="in" filter="fade">
                                      <p:cBhvr>
                                        <p:cTn id="40" dur="500"/>
                                        <p:tgtEl>
                                          <p:spTgt spid="41"/>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fade">
                                      <p:cBhvr>
                                        <p:cTn id="43" dur="500"/>
                                        <p:tgtEl>
                                          <p:spTgt spid="42"/>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fade">
                                      <p:cBhvr>
                                        <p:cTn id="4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6" grpId="0"/>
      <p:bldP spid="38" grpId="0"/>
      <p:bldP spid="40" grpId="0"/>
      <p:bldP spid="41" grpId="0"/>
      <p:bldP spid="42"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19FE8D5-07E9-587B-CD3A-0ED8FD66B743}"/>
              </a:ext>
            </a:extLst>
          </p:cNvPr>
          <p:cNvPicPr>
            <a:picLocks noGrp="1" noChangeAspect="1"/>
          </p:cNvPicPr>
          <p:nvPr>
            <p:ph idx="4294967295"/>
          </p:nvPr>
        </p:nvPicPr>
        <p:blipFill>
          <a:blip r:embed="rId2"/>
          <a:stretch>
            <a:fillRect/>
          </a:stretch>
        </p:blipFill>
        <p:spPr>
          <a:xfrm>
            <a:off x="1431842" y="1784276"/>
            <a:ext cx="4899107" cy="3035447"/>
          </a:xfrm>
        </p:spPr>
      </p:pic>
      <p:sp>
        <p:nvSpPr>
          <p:cNvPr id="7" name="TextBox 6">
            <a:extLst>
              <a:ext uri="{FF2B5EF4-FFF2-40B4-BE49-F238E27FC236}">
                <a16:creationId xmlns:a16="http://schemas.microsoft.com/office/drawing/2014/main" id="{7066C01C-25E6-897E-7E69-AD01BACB5DAC}"/>
              </a:ext>
            </a:extLst>
          </p:cNvPr>
          <p:cNvSpPr txBox="1"/>
          <p:nvPr/>
        </p:nvSpPr>
        <p:spPr>
          <a:xfrm>
            <a:off x="6836775" y="1784275"/>
            <a:ext cx="3628025" cy="3046988"/>
          </a:xfrm>
          <a:prstGeom prst="rect">
            <a:avLst/>
          </a:prstGeom>
          <a:noFill/>
        </p:spPr>
        <p:txBody>
          <a:bodyPr wrap="square">
            <a:spAutoFit/>
          </a:bodyPr>
          <a:lstStyle/>
          <a:p>
            <a:pPr algn="just"/>
            <a:r>
              <a:rPr lang="en-GB" sz="1200" b="1" i="0" dirty="0">
                <a:effectLst/>
                <a:latin typeface="Poppins" panose="00000500000000000000" pitchFamily="2" charset="0"/>
                <a:cs typeface="Poppins" panose="00000500000000000000" pitchFamily="2" charset="0"/>
              </a:rPr>
              <a:t>International Air Freight</a:t>
            </a:r>
          </a:p>
          <a:p>
            <a:pPr algn="just"/>
            <a:endParaRPr lang="en-GB" sz="1200" b="1" i="0" dirty="0">
              <a:effectLst/>
              <a:latin typeface="var( --e-global-typography-primary-font-family )"/>
            </a:endParaRPr>
          </a:p>
          <a:p>
            <a:pPr algn="just"/>
            <a:r>
              <a:rPr lang="en-GB" sz="1050" b="0" i="0" dirty="0">
                <a:effectLst/>
                <a:latin typeface="Poppins" panose="00000500000000000000" pitchFamily="2" charset="0"/>
                <a:cs typeface="Poppins" panose="00000500000000000000" pitchFamily="2" charset="0"/>
              </a:rPr>
              <a:t>Our Air Freight Services are carefully crafted to cater to all your air transportation needs, our range of highly flexible and customizable products allows you to create unlimited possibilities to expand your supply chain. With our personalized services coupled with pre-allocated space and strategic service locations you are guaranteed to optimize your supply chain at the most competitive prices.</a:t>
            </a:r>
          </a:p>
          <a:p>
            <a:pPr algn="just"/>
            <a:endParaRPr lang="en-GB" sz="1050" b="0" i="0" dirty="0">
              <a:effectLst/>
              <a:latin typeface="Poppins" panose="00000500000000000000" pitchFamily="2" charset="0"/>
              <a:cs typeface="Poppins" panose="00000500000000000000" pitchFamily="2" charset="0"/>
            </a:endParaRPr>
          </a:p>
          <a:p>
            <a:pPr algn="just"/>
            <a:r>
              <a:rPr lang="en-GB" sz="1050" b="0" i="0" dirty="0">
                <a:effectLst/>
                <a:latin typeface="Poppins" panose="00000500000000000000" pitchFamily="2" charset="0"/>
                <a:cs typeface="Poppins" panose="00000500000000000000" pitchFamily="2" charset="0"/>
              </a:rPr>
              <a:t>Our team is continuously striving to create unmatched customer experience offering a hassle-free end to end service. Starting with most convenient pickup, professional handling, fully equipped customs bonded warehousing facilities together with endless air freight connectivity options will put you ahead of your competition.</a:t>
            </a:r>
          </a:p>
        </p:txBody>
      </p:sp>
      <p:sp>
        <p:nvSpPr>
          <p:cNvPr id="8" name="Rectangle 7">
            <a:extLst>
              <a:ext uri="{FF2B5EF4-FFF2-40B4-BE49-F238E27FC236}">
                <a16:creationId xmlns:a16="http://schemas.microsoft.com/office/drawing/2014/main" id="{B9A95F44-1FC8-DBEA-375F-0A8D8FEF24AA}"/>
              </a:ext>
            </a:extLst>
          </p:cNvPr>
          <p:cNvSpPr/>
          <p:nvPr/>
        </p:nvSpPr>
        <p:spPr>
          <a:xfrm>
            <a:off x="6546577" y="1784275"/>
            <a:ext cx="72663" cy="300679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47FDEBB-B71C-1276-1E73-0B85DCB23C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22462" y="247556"/>
            <a:ext cx="887513" cy="360451"/>
          </a:xfrm>
          <a:prstGeom prst="rect">
            <a:avLst/>
          </a:prstGeom>
        </p:spPr>
      </p:pic>
    </p:spTree>
    <p:extLst>
      <p:ext uri="{BB962C8B-B14F-4D97-AF65-F5344CB8AC3E}">
        <p14:creationId xmlns:p14="http://schemas.microsoft.com/office/powerpoint/2010/main" val="28386904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9A95F44-1FC8-DBEA-375F-0A8D8FEF24AA}"/>
              </a:ext>
            </a:extLst>
          </p:cNvPr>
          <p:cNvSpPr/>
          <p:nvPr/>
        </p:nvSpPr>
        <p:spPr>
          <a:xfrm>
            <a:off x="6546577" y="1784275"/>
            <a:ext cx="72663" cy="300679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3FB81641-C43F-E64E-FDC6-296D06B980A6}"/>
              </a:ext>
            </a:extLst>
          </p:cNvPr>
          <p:cNvSpPr txBox="1"/>
          <p:nvPr/>
        </p:nvSpPr>
        <p:spPr>
          <a:xfrm>
            <a:off x="6836775" y="1803513"/>
            <a:ext cx="4841031" cy="3016210"/>
          </a:xfrm>
          <a:prstGeom prst="rect">
            <a:avLst/>
          </a:prstGeom>
          <a:noFill/>
        </p:spPr>
        <p:txBody>
          <a:bodyPr wrap="square">
            <a:spAutoFit/>
          </a:bodyPr>
          <a:lstStyle/>
          <a:p>
            <a:r>
              <a:rPr lang="en-GB" b="1" dirty="0">
                <a:latin typeface="Poppins" panose="00000500000000000000" pitchFamily="2" charset="0"/>
                <a:cs typeface="Poppins" panose="00000500000000000000" pitchFamily="2" charset="0"/>
              </a:rPr>
              <a:t>International Ocean Freight</a:t>
            </a:r>
          </a:p>
          <a:p>
            <a:endParaRPr lang="en-GB" b="1" dirty="0">
              <a:latin typeface="Poppins" panose="00000500000000000000" pitchFamily="2" charset="0"/>
              <a:cs typeface="Poppins" panose="00000500000000000000" pitchFamily="2" charset="0"/>
            </a:endParaRPr>
          </a:p>
          <a:p>
            <a:r>
              <a:rPr lang="en-GB" sz="1400" dirty="0">
                <a:solidFill>
                  <a:srgbClr val="381850"/>
                </a:solidFill>
                <a:latin typeface="Poppins" panose="00000500000000000000" pitchFamily="2" charset="0"/>
                <a:cs typeface="Poppins" panose="00000500000000000000" pitchFamily="2" charset="0"/>
              </a:rPr>
              <a:t>Working in tandem with some of the world’s leading shipping lines, we do Logistics Cargo’s Ocean freight services cover all major global markets, with an emphasis on developing new trade lanes.</a:t>
            </a:r>
          </a:p>
          <a:p>
            <a:endParaRPr lang="en-GB" sz="1400" dirty="0">
              <a:solidFill>
                <a:srgbClr val="381850"/>
              </a:solidFill>
              <a:latin typeface="Poppins" panose="00000500000000000000" pitchFamily="2" charset="0"/>
              <a:cs typeface="Poppins" panose="00000500000000000000" pitchFamily="2" charset="0"/>
            </a:endParaRPr>
          </a:p>
          <a:p>
            <a:r>
              <a:rPr lang="en-GB" sz="1400" dirty="0">
                <a:solidFill>
                  <a:srgbClr val="381850"/>
                </a:solidFill>
                <a:latin typeface="Poppins" panose="00000500000000000000" pitchFamily="2" charset="0"/>
                <a:cs typeface="Poppins" panose="00000500000000000000" pitchFamily="2" charset="0"/>
              </a:rPr>
              <a:t>Our strength is in offering our customers tailor-made solutions, with the best available schedules and transit times at competitive prices. We are capable of handling consignments of any size, with an assurance of expert handling by a team of experienced professionals</a:t>
            </a:r>
          </a:p>
        </p:txBody>
      </p:sp>
      <p:pic>
        <p:nvPicPr>
          <p:cNvPr id="2" name="Picture 1">
            <a:extLst>
              <a:ext uri="{FF2B5EF4-FFF2-40B4-BE49-F238E27FC236}">
                <a16:creationId xmlns:a16="http://schemas.microsoft.com/office/drawing/2014/main" id="{EC52EE0E-E3C9-611E-4053-DB45590D5533}"/>
              </a:ext>
            </a:extLst>
          </p:cNvPr>
          <p:cNvPicPr>
            <a:picLocks noChangeAspect="1"/>
          </p:cNvPicPr>
          <p:nvPr/>
        </p:nvPicPr>
        <p:blipFill>
          <a:blip r:embed="rId2"/>
          <a:stretch>
            <a:fillRect/>
          </a:stretch>
        </p:blipFill>
        <p:spPr>
          <a:xfrm>
            <a:off x="1608667" y="1784275"/>
            <a:ext cx="4720375" cy="3035448"/>
          </a:xfrm>
          <a:prstGeom prst="rect">
            <a:avLst/>
          </a:prstGeom>
        </p:spPr>
      </p:pic>
      <p:pic>
        <p:nvPicPr>
          <p:cNvPr id="3" name="Picture 2">
            <a:extLst>
              <a:ext uri="{FF2B5EF4-FFF2-40B4-BE49-F238E27FC236}">
                <a16:creationId xmlns:a16="http://schemas.microsoft.com/office/drawing/2014/main" id="{51FC68CF-820D-3340-F4CE-D7B63F4941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22462" y="247556"/>
            <a:ext cx="887513" cy="360451"/>
          </a:xfrm>
          <a:prstGeom prst="rect">
            <a:avLst/>
          </a:prstGeom>
        </p:spPr>
      </p:pic>
    </p:spTree>
    <p:extLst>
      <p:ext uri="{BB962C8B-B14F-4D97-AF65-F5344CB8AC3E}">
        <p14:creationId xmlns:p14="http://schemas.microsoft.com/office/powerpoint/2010/main" val="25081468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9A95F44-1FC8-DBEA-375F-0A8D8FEF24AA}"/>
              </a:ext>
            </a:extLst>
          </p:cNvPr>
          <p:cNvSpPr/>
          <p:nvPr/>
        </p:nvSpPr>
        <p:spPr>
          <a:xfrm>
            <a:off x="6546577" y="1784275"/>
            <a:ext cx="72663" cy="300679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D0363B1-7583-7252-1D91-2FB8D5598169}"/>
              </a:ext>
            </a:extLst>
          </p:cNvPr>
          <p:cNvPicPr>
            <a:picLocks noChangeAspect="1"/>
          </p:cNvPicPr>
          <p:nvPr/>
        </p:nvPicPr>
        <p:blipFill>
          <a:blip r:embed="rId2"/>
          <a:stretch>
            <a:fillRect/>
          </a:stretch>
        </p:blipFill>
        <p:spPr>
          <a:xfrm>
            <a:off x="1375625" y="1803513"/>
            <a:ext cx="4720375" cy="2987561"/>
          </a:xfrm>
          <a:prstGeom prst="rect">
            <a:avLst/>
          </a:prstGeom>
        </p:spPr>
      </p:pic>
      <p:sp>
        <p:nvSpPr>
          <p:cNvPr id="4" name="TextBox 3">
            <a:extLst>
              <a:ext uri="{FF2B5EF4-FFF2-40B4-BE49-F238E27FC236}">
                <a16:creationId xmlns:a16="http://schemas.microsoft.com/office/drawing/2014/main" id="{A1A2CFA4-87AA-9246-B959-8BCC1B873009}"/>
              </a:ext>
            </a:extLst>
          </p:cNvPr>
          <p:cNvSpPr txBox="1"/>
          <p:nvPr/>
        </p:nvSpPr>
        <p:spPr>
          <a:xfrm>
            <a:off x="6875969" y="-357685"/>
            <a:ext cx="4720376" cy="6001643"/>
          </a:xfrm>
          <a:prstGeom prst="rect">
            <a:avLst/>
          </a:prstGeom>
          <a:noFill/>
        </p:spPr>
        <p:txBody>
          <a:bodyPr wrap="square">
            <a:spAutoFit/>
          </a:bodyPr>
          <a:lstStyle/>
          <a:p>
            <a:endParaRPr lang="en-GB" dirty="0"/>
          </a:p>
          <a:p>
            <a:endParaRPr lang="en-GB" dirty="0"/>
          </a:p>
          <a:p>
            <a:endParaRPr lang="en-GB" dirty="0"/>
          </a:p>
          <a:p>
            <a:r>
              <a:rPr lang="en-GB" b="1" dirty="0">
                <a:latin typeface="Poppins" panose="00000500000000000000" pitchFamily="2" charset="0"/>
                <a:cs typeface="Poppins" panose="00000500000000000000" pitchFamily="2" charset="0"/>
              </a:rPr>
              <a:t>Road Transport</a:t>
            </a:r>
          </a:p>
          <a:p>
            <a:endParaRPr lang="en-GB" b="1" dirty="0">
              <a:solidFill>
                <a:srgbClr val="83AF41"/>
              </a:solidFill>
              <a:latin typeface="Poppins" panose="00000500000000000000" pitchFamily="2" charset="0"/>
              <a:cs typeface="Poppins" panose="00000500000000000000" pitchFamily="2" charset="0"/>
            </a:endParaRPr>
          </a:p>
          <a:p>
            <a:r>
              <a:rPr lang="en-GB" sz="1400" dirty="0">
                <a:solidFill>
                  <a:srgbClr val="381850"/>
                </a:solidFill>
                <a:latin typeface="Poppins" panose="00000500000000000000" pitchFamily="2" charset="0"/>
                <a:cs typeface="Poppins" panose="00000500000000000000" pitchFamily="2" charset="0"/>
              </a:rPr>
              <a:t>We do Logistics Cargo’s overland transportation services are customized to deliver reliable and on-time solutions – every time. Our exhaustive fleet of vehicles are available 24/7/365, and guarantees the quickest turnaround times to meet our customers business requirements.</a:t>
            </a:r>
          </a:p>
          <a:p>
            <a:endParaRPr lang="en-GB" sz="1400" dirty="0">
              <a:solidFill>
                <a:srgbClr val="381850"/>
              </a:solidFill>
              <a:latin typeface="Poppins" panose="00000500000000000000" pitchFamily="2" charset="0"/>
              <a:cs typeface="Poppins" panose="00000500000000000000" pitchFamily="2" charset="0"/>
            </a:endParaRPr>
          </a:p>
          <a:p>
            <a:r>
              <a:rPr lang="en-GB" sz="1400" dirty="0">
                <a:solidFill>
                  <a:srgbClr val="381850"/>
                </a:solidFill>
                <a:latin typeface="Poppins" panose="00000500000000000000" pitchFamily="2" charset="0"/>
                <a:cs typeface="Poppins" panose="00000500000000000000" pitchFamily="2" charset="0"/>
              </a:rPr>
              <a:t>In collaboration with our extensive network of reliable partners spread across the GCC countries and worldwide, we offer a comprehensive Door-to-Door or Door-to-Port Road Haulage service to cater to our customers distribution needs, while taking care of all the tedious customs and border formalities giving our customers peace of mind. We will provide you with the best advice and complete information on the various documentation requirements at each border/point of entry in to/out of any of the GCC countries as well as overseas destinations, offering our customers a one-stop-shop for cost efficient overland transport solutions.</a:t>
            </a:r>
          </a:p>
        </p:txBody>
      </p:sp>
      <p:pic>
        <p:nvPicPr>
          <p:cNvPr id="5" name="Picture 4">
            <a:extLst>
              <a:ext uri="{FF2B5EF4-FFF2-40B4-BE49-F238E27FC236}">
                <a16:creationId xmlns:a16="http://schemas.microsoft.com/office/drawing/2014/main" id="{60DEE299-6DFF-68DF-70DC-123F067C8E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22462" y="247556"/>
            <a:ext cx="887513" cy="360451"/>
          </a:xfrm>
          <a:prstGeom prst="rect">
            <a:avLst/>
          </a:prstGeom>
        </p:spPr>
      </p:pic>
    </p:spTree>
    <p:extLst>
      <p:ext uri="{BB962C8B-B14F-4D97-AF65-F5344CB8AC3E}">
        <p14:creationId xmlns:p14="http://schemas.microsoft.com/office/powerpoint/2010/main" val="30303465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241335-9BEA-1F57-B5D9-6B0E6844DAC2}"/>
              </a:ext>
            </a:extLst>
          </p:cNvPr>
          <p:cNvSpPr txBox="1"/>
          <p:nvPr/>
        </p:nvSpPr>
        <p:spPr>
          <a:xfrm>
            <a:off x="6860705" y="963960"/>
            <a:ext cx="5195827" cy="4647426"/>
          </a:xfrm>
          <a:prstGeom prst="rect">
            <a:avLst/>
          </a:prstGeom>
          <a:noFill/>
        </p:spPr>
        <p:txBody>
          <a:bodyPr wrap="square">
            <a:spAutoFit/>
          </a:bodyPr>
          <a:lstStyle/>
          <a:p>
            <a:r>
              <a:rPr lang="en-GB" sz="1600" b="1" i="0" dirty="0">
                <a:effectLst/>
                <a:latin typeface="Poppins" panose="00000500000000000000" pitchFamily="2" charset="0"/>
                <a:cs typeface="Poppins" panose="00000500000000000000" pitchFamily="2" charset="0"/>
              </a:rPr>
              <a:t>Customs Clearance</a:t>
            </a:r>
          </a:p>
          <a:p>
            <a:endParaRPr lang="en-GB" sz="1600" b="1" i="0" dirty="0">
              <a:solidFill>
                <a:srgbClr val="000000"/>
              </a:solidFill>
              <a:effectLst/>
              <a:latin typeface="Poppins" panose="00000500000000000000" pitchFamily="2" charset="0"/>
              <a:cs typeface="Poppins" panose="00000500000000000000" pitchFamily="2" charset="0"/>
            </a:endParaRPr>
          </a:p>
          <a:p>
            <a:r>
              <a:rPr lang="en-GB" sz="1200" b="0" i="0" dirty="0">
                <a:solidFill>
                  <a:srgbClr val="381850"/>
                </a:solidFill>
                <a:effectLst/>
                <a:latin typeface="Poppins" panose="00000500000000000000" pitchFamily="2" charset="0"/>
                <a:cs typeface="Poppins" panose="00000500000000000000" pitchFamily="2" charset="0"/>
              </a:rPr>
              <a:t>Customs clearance forms an essential part of the time-critical transport and logistics industries globally. To support our customers, our network of global customs experts, with local expertise of their respective countries play a crucial part in the seamless processes of our customers supply chains world-wide.</a:t>
            </a:r>
          </a:p>
          <a:p>
            <a:r>
              <a:rPr lang="en-GB" sz="1200" b="0" i="0" dirty="0">
                <a:solidFill>
                  <a:srgbClr val="381850"/>
                </a:solidFill>
                <a:effectLst/>
                <a:latin typeface="Poppins" panose="00000500000000000000" pitchFamily="2" charset="0"/>
                <a:cs typeface="Poppins" panose="00000500000000000000" pitchFamily="2" charset="0"/>
              </a:rPr>
              <a:t>Customs processes are even more critical in the U.A.E. given the ideal geographical location that positions the country as a transshipment hub in the middle of many trade-lanes. This not only supports commerce in general, but the transport and logistics industries which form a crucial part of the economy.</a:t>
            </a:r>
          </a:p>
          <a:p>
            <a:endParaRPr lang="en-GB" sz="1200" b="0" i="0" dirty="0">
              <a:solidFill>
                <a:srgbClr val="381850"/>
              </a:solidFill>
              <a:effectLst/>
              <a:latin typeface="Poppins" panose="00000500000000000000" pitchFamily="2" charset="0"/>
              <a:cs typeface="Poppins" panose="00000500000000000000" pitchFamily="2" charset="0"/>
            </a:endParaRPr>
          </a:p>
          <a:p>
            <a:r>
              <a:rPr lang="en-GB" sz="1200" dirty="0">
                <a:solidFill>
                  <a:srgbClr val="381850"/>
                </a:solidFill>
                <a:latin typeface="Poppins" panose="00000500000000000000" pitchFamily="2" charset="0"/>
                <a:cs typeface="Poppins" panose="00000500000000000000" pitchFamily="2" charset="0"/>
              </a:rPr>
              <a:t>We do </a:t>
            </a:r>
            <a:r>
              <a:rPr lang="en-GB" sz="1200" b="0" i="0" dirty="0">
                <a:solidFill>
                  <a:srgbClr val="381850"/>
                </a:solidFill>
                <a:effectLst/>
                <a:latin typeface="Poppins" panose="00000500000000000000" pitchFamily="2" charset="0"/>
                <a:cs typeface="Poppins" panose="00000500000000000000" pitchFamily="2" charset="0"/>
              </a:rPr>
              <a:t> Logistics Cargo is a fully licensed Customs Broker in the U.A.E. represented at all Air, Sea, and Land Border points; geared to offer various types of customs clearances to its customers across various industry segments. Our fully fledged team of well-trained and experienced staff are competent in all local regulations pertaining to imports and exports of all types of goods from various parts of the world in to the and out of the UAE. From straight-forward import and export clearances to multi-model shipment clearances, our experts can provide the best advice at the right time to meet our customer’s strict delivery and clearance schedules</a:t>
            </a:r>
          </a:p>
        </p:txBody>
      </p:sp>
      <p:pic>
        <p:nvPicPr>
          <p:cNvPr id="5" name="Picture 4">
            <a:extLst>
              <a:ext uri="{FF2B5EF4-FFF2-40B4-BE49-F238E27FC236}">
                <a16:creationId xmlns:a16="http://schemas.microsoft.com/office/drawing/2014/main" id="{2405AB07-175B-F0F0-4AF5-D0B16A79F068}"/>
              </a:ext>
            </a:extLst>
          </p:cNvPr>
          <p:cNvPicPr>
            <a:picLocks noChangeAspect="1"/>
          </p:cNvPicPr>
          <p:nvPr/>
        </p:nvPicPr>
        <p:blipFill>
          <a:blip r:embed="rId2"/>
          <a:stretch>
            <a:fillRect/>
          </a:stretch>
        </p:blipFill>
        <p:spPr>
          <a:xfrm>
            <a:off x="1762883" y="1240933"/>
            <a:ext cx="4333117" cy="4093481"/>
          </a:xfrm>
          <a:prstGeom prst="rect">
            <a:avLst/>
          </a:prstGeom>
        </p:spPr>
      </p:pic>
      <p:sp>
        <p:nvSpPr>
          <p:cNvPr id="6" name="Rectangle 5">
            <a:extLst>
              <a:ext uri="{FF2B5EF4-FFF2-40B4-BE49-F238E27FC236}">
                <a16:creationId xmlns:a16="http://schemas.microsoft.com/office/drawing/2014/main" id="{C9DDD654-FD4B-D386-2BF4-CB84CF9293A1}"/>
              </a:ext>
            </a:extLst>
          </p:cNvPr>
          <p:cNvSpPr/>
          <p:nvPr/>
        </p:nvSpPr>
        <p:spPr>
          <a:xfrm>
            <a:off x="6546577" y="1784275"/>
            <a:ext cx="72663" cy="300679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D73C729E-003A-F87F-4EF4-61F90A5B20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22462" y="247556"/>
            <a:ext cx="887513" cy="360451"/>
          </a:xfrm>
          <a:prstGeom prst="rect">
            <a:avLst/>
          </a:prstGeom>
        </p:spPr>
      </p:pic>
    </p:spTree>
    <p:extLst>
      <p:ext uri="{BB962C8B-B14F-4D97-AF65-F5344CB8AC3E}">
        <p14:creationId xmlns:p14="http://schemas.microsoft.com/office/powerpoint/2010/main" val="35754816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9DDD654-FD4B-D386-2BF4-CB84CF9293A1}"/>
              </a:ext>
            </a:extLst>
          </p:cNvPr>
          <p:cNvSpPr/>
          <p:nvPr/>
        </p:nvSpPr>
        <p:spPr>
          <a:xfrm>
            <a:off x="6546577" y="1784275"/>
            <a:ext cx="72663" cy="300679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97D8F2F5-1535-7DCE-7C3E-43206438DE68}"/>
              </a:ext>
            </a:extLst>
          </p:cNvPr>
          <p:cNvPicPr>
            <a:picLocks noChangeAspect="1"/>
          </p:cNvPicPr>
          <p:nvPr/>
        </p:nvPicPr>
        <p:blipFill>
          <a:blip r:embed="rId2"/>
          <a:stretch>
            <a:fillRect/>
          </a:stretch>
        </p:blipFill>
        <p:spPr>
          <a:xfrm>
            <a:off x="2037616" y="963960"/>
            <a:ext cx="4058384" cy="4798945"/>
          </a:xfrm>
          <a:prstGeom prst="rect">
            <a:avLst/>
          </a:prstGeom>
        </p:spPr>
      </p:pic>
      <p:sp>
        <p:nvSpPr>
          <p:cNvPr id="8" name="TextBox 7">
            <a:extLst>
              <a:ext uri="{FF2B5EF4-FFF2-40B4-BE49-F238E27FC236}">
                <a16:creationId xmlns:a16="http://schemas.microsoft.com/office/drawing/2014/main" id="{3E9D3FA9-227D-DDDC-D593-B42F202329E6}"/>
              </a:ext>
            </a:extLst>
          </p:cNvPr>
          <p:cNvSpPr txBox="1"/>
          <p:nvPr/>
        </p:nvSpPr>
        <p:spPr>
          <a:xfrm>
            <a:off x="7069817" y="945787"/>
            <a:ext cx="4377116" cy="4832092"/>
          </a:xfrm>
          <a:prstGeom prst="rect">
            <a:avLst/>
          </a:prstGeom>
          <a:noFill/>
        </p:spPr>
        <p:txBody>
          <a:bodyPr wrap="square">
            <a:spAutoFit/>
          </a:bodyPr>
          <a:lstStyle/>
          <a:p>
            <a:r>
              <a:rPr lang="en-GB" b="1" dirty="0">
                <a:latin typeface="Poppins" panose="00000500000000000000" pitchFamily="2" charset="0"/>
                <a:cs typeface="Poppins" panose="00000500000000000000" pitchFamily="2" charset="0"/>
              </a:rPr>
              <a:t>Warehousing and Distribution</a:t>
            </a:r>
          </a:p>
          <a:p>
            <a:endParaRPr lang="en-GB" dirty="0">
              <a:latin typeface="Poppins" panose="00000500000000000000" pitchFamily="2" charset="0"/>
              <a:cs typeface="Poppins" panose="00000500000000000000" pitchFamily="2" charset="0"/>
            </a:endParaRPr>
          </a:p>
          <a:p>
            <a:r>
              <a:rPr lang="en-GB" sz="1600" dirty="0">
                <a:solidFill>
                  <a:srgbClr val="302058"/>
                </a:solidFill>
                <a:latin typeface="Poppins" panose="00000500000000000000" pitchFamily="2" charset="0"/>
                <a:cs typeface="Poppins" panose="00000500000000000000" pitchFamily="2" charset="0"/>
              </a:rPr>
              <a:t>We do Logistics Cargo manages warehousing facilities within DAFZA UAE, with all the facilities equipped with the latest machinery which allows the efficient management of various aspects of the supply chain requirements of our customers.</a:t>
            </a:r>
          </a:p>
          <a:p>
            <a:endParaRPr lang="en-GB" sz="1600" dirty="0">
              <a:solidFill>
                <a:srgbClr val="302058"/>
              </a:solidFill>
              <a:latin typeface="Poppins" panose="00000500000000000000" pitchFamily="2" charset="0"/>
              <a:cs typeface="Poppins" panose="00000500000000000000" pitchFamily="2" charset="0"/>
            </a:endParaRPr>
          </a:p>
          <a:p>
            <a:r>
              <a:rPr lang="en-GB" sz="1600" dirty="0">
                <a:solidFill>
                  <a:srgbClr val="302058"/>
                </a:solidFill>
                <a:latin typeface="Poppins" panose="00000500000000000000" pitchFamily="2" charset="0"/>
                <a:cs typeface="Poppins" panose="00000500000000000000" pitchFamily="2" charset="0"/>
              </a:rPr>
              <a:t>Staffed with a team of highly experienced professionals, well versed and trained in complete aspects of warehouse management, all our services are offered with complete security of our customers’ inventory against threats of fire, pilferage, damage etc., giving our customers complete peace of mind.</a:t>
            </a:r>
          </a:p>
        </p:txBody>
      </p:sp>
      <p:pic>
        <p:nvPicPr>
          <p:cNvPr id="9" name="Picture 8">
            <a:extLst>
              <a:ext uri="{FF2B5EF4-FFF2-40B4-BE49-F238E27FC236}">
                <a16:creationId xmlns:a16="http://schemas.microsoft.com/office/drawing/2014/main" id="{59065B85-982A-7EF7-1F5A-76A4F9E5F4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22462" y="247556"/>
            <a:ext cx="887513" cy="360451"/>
          </a:xfrm>
          <a:prstGeom prst="rect">
            <a:avLst/>
          </a:prstGeom>
        </p:spPr>
      </p:pic>
    </p:spTree>
    <p:extLst>
      <p:ext uri="{BB962C8B-B14F-4D97-AF65-F5344CB8AC3E}">
        <p14:creationId xmlns:p14="http://schemas.microsoft.com/office/powerpoint/2010/main" val="37452912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9DDD654-FD4B-D386-2BF4-CB84CF9293A1}"/>
              </a:ext>
            </a:extLst>
          </p:cNvPr>
          <p:cNvSpPr/>
          <p:nvPr/>
        </p:nvSpPr>
        <p:spPr>
          <a:xfrm>
            <a:off x="6546577" y="1784275"/>
            <a:ext cx="72663" cy="300679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4C36655F-EDC3-3A5B-AEEB-BE60BC386DEA}"/>
              </a:ext>
            </a:extLst>
          </p:cNvPr>
          <p:cNvPicPr>
            <a:picLocks noChangeAspect="1"/>
          </p:cNvPicPr>
          <p:nvPr/>
        </p:nvPicPr>
        <p:blipFill>
          <a:blip r:embed="rId2"/>
          <a:stretch>
            <a:fillRect/>
          </a:stretch>
        </p:blipFill>
        <p:spPr>
          <a:xfrm>
            <a:off x="2099220" y="1097210"/>
            <a:ext cx="4102313" cy="4663580"/>
          </a:xfrm>
          <a:prstGeom prst="rect">
            <a:avLst/>
          </a:prstGeom>
        </p:spPr>
      </p:pic>
      <p:sp>
        <p:nvSpPr>
          <p:cNvPr id="2" name="TextBox 1">
            <a:extLst>
              <a:ext uri="{FF2B5EF4-FFF2-40B4-BE49-F238E27FC236}">
                <a16:creationId xmlns:a16="http://schemas.microsoft.com/office/drawing/2014/main" id="{2AFEBE29-F2AD-C9A8-AA28-1DC96AC567E5}"/>
              </a:ext>
            </a:extLst>
          </p:cNvPr>
          <p:cNvSpPr txBox="1"/>
          <p:nvPr/>
        </p:nvSpPr>
        <p:spPr>
          <a:xfrm>
            <a:off x="6964284" y="1459230"/>
            <a:ext cx="4874553" cy="3939540"/>
          </a:xfrm>
          <a:prstGeom prst="rect">
            <a:avLst/>
          </a:prstGeom>
          <a:noFill/>
        </p:spPr>
        <p:txBody>
          <a:bodyPr wrap="square">
            <a:spAutoFit/>
          </a:bodyPr>
          <a:lstStyle/>
          <a:p>
            <a:r>
              <a:rPr lang="en-GB" b="1" i="0" dirty="0">
                <a:effectLst/>
                <a:latin typeface="Poppins" panose="00000500000000000000" pitchFamily="2" charset="0"/>
                <a:cs typeface="Poppins" panose="00000500000000000000" pitchFamily="2" charset="0"/>
              </a:rPr>
              <a:t>Dangerous Goods Handling</a:t>
            </a:r>
          </a:p>
          <a:p>
            <a:endParaRPr lang="en-GB" dirty="0">
              <a:solidFill>
                <a:srgbClr val="83AF41"/>
              </a:solidFill>
              <a:latin typeface="Poppins" panose="00000500000000000000" pitchFamily="2" charset="0"/>
              <a:cs typeface="Poppins" panose="00000500000000000000" pitchFamily="2" charset="0"/>
            </a:endParaRPr>
          </a:p>
          <a:p>
            <a:endParaRPr lang="en-GB" dirty="0">
              <a:latin typeface="Poppins" panose="00000500000000000000" pitchFamily="2" charset="0"/>
              <a:cs typeface="Poppins" panose="00000500000000000000" pitchFamily="2" charset="0"/>
            </a:endParaRPr>
          </a:p>
          <a:p>
            <a:r>
              <a:rPr lang="en-GB" sz="1400" dirty="0">
                <a:solidFill>
                  <a:srgbClr val="381850"/>
                </a:solidFill>
                <a:latin typeface="Poppins" panose="00000500000000000000" pitchFamily="2" charset="0"/>
                <a:cs typeface="Poppins" panose="00000500000000000000" pitchFamily="2" charset="0"/>
              </a:rPr>
              <a:t>As a fully licensed and approved Dangerous Goods handler, we do  Logistics Cargo has its own dedicated DG handling area within its warehouse confines, equipped with an expert team of dedicated and highly qualified DG personnel to handle all its customers DG requirements.</a:t>
            </a:r>
          </a:p>
          <a:p>
            <a:endParaRPr lang="en-GB" sz="1400" dirty="0">
              <a:solidFill>
                <a:srgbClr val="381850"/>
              </a:solidFill>
              <a:latin typeface="Poppins" panose="00000500000000000000" pitchFamily="2" charset="0"/>
              <a:cs typeface="Poppins" panose="00000500000000000000" pitchFamily="2" charset="0"/>
            </a:endParaRPr>
          </a:p>
          <a:p>
            <a:r>
              <a:rPr lang="en-GB" sz="1400" dirty="0">
                <a:solidFill>
                  <a:srgbClr val="381850"/>
                </a:solidFill>
                <a:latin typeface="Poppins" panose="00000500000000000000" pitchFamily="2" charset="0"/>
                <a:cs typeface="Poppins" panose="00000500000000000000" pitchFamily="2" charset="0"/>
              </a:rPr>
              <a:t>These facility is extended in view of providing timely handling of all DG shipments. The service offerings include repackaging of DG shipments as per IATA DG regulations for Air shipments, and IMO regulations for Ocean shipments and cover any and all DG or Hazardous materials classified commodities.</a:t>
            </a:r>
          </a:p>
        </p:txBody>
      </p:sp>
      <p:pic>
        <p:nvPicPr>
          <p:cNvPr id="3" name="Picture 2">
            <a:extLst>
              <a:ext uri="{FF2B5EF4-FFF2-40B4-BE49-F238E27FC236}">
                <a16:creationId xmlns:a16="http://schemas.microsoft.com/office/drawing/2014/main" id="{89707587-ABFB-6E79-4FEA-2AC0DA7343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22462" y="247556"/>
            <a:ext cx="887513" cy="360451"/>
          </a:xfrm>
          <a:prstGeom prst="rect">
            <a:avLst/>
          </a:prstGeom>
        </p:spPr>
      </p:pic>
    </p:spTree>
    <p:extLst>
      <p:ext uri="{BB962C8B-B14F-4D97-AF65-F5344CB8AC3E}">
        <p14:creationId xmlns:p14="http://schemas.microsoft.com/office/powerpoint/2010/main" val="38263441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52C0A85-25D9-4514-81E2-3B5DD503A83F}"/>
              </a:ext>
            </a:extLst>
          </p:cNvPr>
          <p:cNvSpPr/>
          <p:nvPr/>
        </p:nvSpPr>
        <p:spPr>
          <a:xfrm>
            <a:off x="281940" y="207664"/>
            <a:ext cx="11582400" cy="5029496"/>
          </a:xfrm>
          <a:prstGeom prst="rect">
            <a:avLst/>
          </a:prstGeom>
        </p:spPr>
        <p:txBody>
          <a:bodyPr vert="horz" lIns="91440" tIns="45720" rIns="91440" bIns="45720" rtlCol="0" anchor="t">
            <a:normAutofit/>
          </a:bodyPr>
          <a:lstStyle/>
          <a:p>
            <a:pPr indent="-228600" defTabSz="914400">
              <a:lnSpc>
                <a:spcPct val="90000"/>
              </a:lnSpc>
              <a:spcAft>
                <a:spcPts val="600"/>
              </a:spcAft>
              <a:buFont typeface="Arial" panose="020B0604020202020204" pitchFamily="34" charset="0"/>
              <a:buChar char="•"/>
            </a:pPr>
            <a:endParaRPr lang="en-US" sz="1600" b="1" dirty="0">
              <a:solidFill>
                <a:schemeClr val="tx1">
                  <a:alpha val="80000"/>
                </a:schemeClr>
              </a:solidFill>
            </a:endParaRPr>
          </a:p>
          <a:p>
            <a:pPr defTabSz="914400">
              <a:lnSpc>
                <a:spcPct val="90000"/>
              </a:lnSpc>
              <a:spcAft>
                <a:spcPts val="600"/>
              </a:spcAft>
            </a:pPr>
            <a:r>
              <a:rPr lang="en-US" b="1" dirty="0">
                <a:solidFill>
                  <a:srgbClr val="81AD40"/>
                </a:solidFill>
                <a:latin typeface="Poppins" panose="00000500000000000000" pitchFamily="2" charset="0"/>
                <a:cs typeface="Poppins" panose="00000500000000000000" pitchFamily="2" charset="0"/>
              </a:rPr>
              <a:t>CONNECTING YOU GLOBALLY</a:t>
            </a:r>
          </a:p>
          <a:p>
            <a:pPr indent="-228600" defTabSz="914400">
              <a:lnSpc>
                <a:spcPct val="90000"/>
              </a:lnSpc>
              <a:spcAft>
                <a:spcPts val="600"/>
              </a:spcAft>
              <a:buFont typeface="Arial" panose="020B0604020202020204" pitchFamily="34" charset="0"/>
              <a:buChar char="•"/>
            </a:pPr>
            <a:endParaRPr lang="en-US" sz="1200" dirty="0">
              <a:solidFill>
                <a:srgbClr val="381850"/>
              </a:solidFill>
              <a:latin typeface="Poppins" panose="00000500000000000000" pitchFamily="2" charset="0"/>
              <a:cs typeface="Poppins" panose="00000500000000000000" pitchFamily="2" charset="0"/>
            </a:endParaRPr>
          </a:p>
          <a:p>
            <a:pPr algn="just" defTabSz="914400">
              <a:lnSpc>
                <a:spcPct val="90000"/>
              </a:lnSpc>
              <a:spcAft>
                <a:spcPts val="600"/>
              </a:spcAft>
            </a:pPr>
            <a:r>
              <a:rPr lang="en-US" sz="1400" dirty="0">
                <a:solidFill>
                  <a:srgbClr val="381850"/>
                </a:solidFill>
                <a:latin typeface="Poppins" panose="00000500000000000000" pitchFamily="2" charset="0"/>
                <a:cs typeface="Poppins" panose="00000500000000000000" pitchFamily="2" charset="0"/>
              </a:rPr>
              <a:t>Having our partners in strategic countries enables us to have complete control of operations while delivering end -to-end  service to our customers.</a:t>
            </a:r>
          </a:p>
          <a:p>
            <a:pPr indent="-228600" defTabSz="914400">
              <a:lnSpc>
                <a:spcPct val="90000"/>
              </a:lnSpc>
              <a:spcAft>
                <a:spcPts val="600"/>
              </a:spcAft>
              <a:buFont typeface="Arial" panose="020B0604020202020204" pitchFamily="34" charset="0"/>
              <a:buChar char="•"/>
            </a:pPr>
            <a:endParaRPr lang="en-US" sz="1400" dirty="0">
              <a:solidFill>
                <a:srgbClr val="381850"/>
              </a:solidFill>
              <a:latin typeface="Poppins" panose="00000500000000000000" pitchFamily="2" charset="0"/>
              <a:cs typeface="Poppins" panose="00000500000000000000" pitchFamily="2" charset="0"/>
            </a:endParaRPr>
          </a:p>
          <a:p>
            <a:pPr algn="just" defTabSz="914400">
              <a:lnSpc>
                <a:spcPct val="90000"/>
              </a:lnSpc>
              <a:spcAft>
                <a:spcPts val="600"/>
              </a:spcAft>
            </a:pPr>
            <a:r>
              <a:rPr lang="en-US" sz="1400" dirty="0">
                <a:solidFill>
                  <a:srgbClr val="381850"/>
                </a:solidFill>
                <a:latin typeface="Poppins" panose="00000500000000000000" pitchFamily="2" charset="0"/>
                <a:cs typeface="Poppins" panose="00000500000000000000" pitchFamily="2" charset="0"/>
              </a:rPr>
              <a:t>We continue to expand our global footprint, with a focus on emerging markets.</a:t>
            </a:r>
          </a:p>
        </p:txBody>
      </p:sp>
      <p:pic>
        <p:nvPicPr>
          <p:cNvPr id="10" name="Graphic 9">
            <a:extLst>
              <a:ext uri="{FF2B5EF4-FFF2-40B4-BE49-F238E27FC236}">
                <a16:creationId xmlns:a16="http://schemas.microsoft.com/office/drawing/2014/main" id="{D41785C8-1A50-73EE-BAEF-773C9E36B2D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84922" y="2929890"/>
            <a:ext cx="9108758" cy="3615690"/>
          </a:xfrm>
          <a:prstGeom prst="rect">
            <a:avLst/>
          </a:prstGeom>
        </p:spPr>
      </p:pic>
      <p:pic>
        <p:nvPicPr>
          <p:cNvPr id="12" name="Picture 11">
            <a:extLst>
              <a:ext uri="{FF2B5EF4-FFF2-40B4-BE49-F238E27FC236}">
                <a16:creationId xmlns:a16="http://schemas.microsoft.com/office/drawing/2014/main" id="{DD8CA645-996E-C643-B48B-A98AE1B5E2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19400" y="3688080"/>
            <a:ext cx="449580" cy="449580"/>
          </a:xfrm>
          <a:prstGeom prst="rect">
            <a:avLst/>
          </a:prstGeom>
        </p:spPr>
      </p:pic>
      <p:pic>
        <p:nvPicPr>
          <p:cNvPr id="14" name="Picture 13">
            <a:extLst>
              <a:ext uri="{FF2B5EF4-FFF2-40B4-BE49-F238E27FC236}">
                <a16:creationId xmlns:a16="http://schemas.microsoft.com/office/drawing/2014/main" id="{D127FDA4-D3C2-A0A5-F681-F4012BB11B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42760" y="4080510"/>
            <a:ext cx="449580" cy="449580"/>
          </a:xfrm>
          <a:prstGeom prst="rect">
            <a:avLst/>
          </a:prstGeom>
        </p:spPr>
      </p:pic>
      <p:pic>
        <p:nvPicPr>
          <p:cNvPr id="15" name="Picture 14">
            <a:extLst>
              <a:ext uri="{FF2B5EF4-FFF2-40B4-BE49-F238E27FC236}">
                <a16:creationId xmlns:a16="http://schemas.microsoft.com/office/drawing/2014/main" id="{07840537-C88E-8D03-C4E9-E9EC9F1FFF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46420" y="4027170"/>
            <a:ext cx="449580" cy="449580"/>
          </a:xfrm>
          <a:prstGeom prst="rect">
            <a:avLst/>
          </a:prstGeom>
        </p:spPr>
      </p:pic>
      <p:pic>
        <p:nvPicPr>
          <p:cNvPr id="16" name="Picture 15">
            <a:extLst>
              <a:ext uri="{FF2B5EF4-FFF2-40B4-BE49-F238E27FC236}">
                <a16:creationId xmlns:a16="http://schemas.microsoft.com/office/drawing/2014/main" id="{8841B3B2-6929-1BAD-A8FE-80644B734C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77238" y="3319780"/>
            <a:ext cx="449580" cy="449580"/>
          </a:xfrm>
          <a:prstGeom prst="rect">
            <a:avLst/>
          </a:prstGeom>
        </p:spPr>
      </p:pic>
      <p:pic>
        <p:nvPicPr>
          <p:cNvPr id="17" name="Picture 16">
            <a:extLst>
              <a:ext uri="{FF2B5EF4-FFF2-40B4-BE49-F238E27FC236}">
                <a16:creationId xmlns:a16="http://schemas.microsoft.com/office/drawing/2014/main" id="{8457F3F9-4308-5FAC-9EF2-5EE87F6999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40930" y="3058633"/>
            <a:ext cx="449580" cy="449580"/>
          </a:xfrm>
          <a:prstGeom prst="rect">
            <a:avLst/>
          </a:prstGeom>
        </p:spPr>
      </p:pic>
      <p:pic>
        <p:nvPicPr>
          <p:cNvPr id="18" name="Picture 17">
            <a:extLst>
              <a:ext uri="{FF2B5EF4-FFF2-40B4-BE49-F238E27FC236}">
                <a16:creationId xmlns:a16="http://schemas.microsoft.com/office/drawing/2014/main" id="{5BDC6FC5-F609-53B1-2A36-96C07B3982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93180" y="3068955"/>
            <a:ext cx="449580" cy="449580"/>
          </a:xfrm>
          <a:prstGeom prst="rect">
            <a:avLst/>
          </a:prstGeom>
        </p:spPr>
      </p:pic>
      <p:pic>
        <p:nvPicPr>
          <p:cNvPr id="19" name="Picture 18">
            <a:extLst>
              <a:ext uri="{FF2B5EF4-FFF2-40B4-BE49-F238E27FC236}">
                <a16:creationId xmlns:a16="http://schemas.microsoft.com/office/drawing/2014/main" id="{63600B62-9071-031A-684E-891D99B234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14110" y="5145240"/>
            <a:ext cx="449580" cy="449580"/>
          </a:xfrm>
          <a:prstGeom prst="rect">
            <a:avLst/>
          </a:prstGeom>
        </p:spPr>
      </p:pic>
      <p:pic>
        <p:nvPicPr>
          <p:cNvPr id="20" name="Picture 19">
            <a:extLst>
              <a:ext uri="{FF2B5EF4-FFF2-40B4-BE49-F238E27FC236}">
                <a16:creationId xmlns:a16="http://schemas.microsoft.com/office/drawing/2014/main" id="{F4DE89F7-470A-BE6B-7732-078102FEB6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76650" y="5145240"/>
            <a:ext cx="449580" cy="449580"/>
          </a:xfrm>
          <a:prstGeom prst="rect">
            <a:avLst/>
          </a:prstGeom>
        </p:spPr>
      </p:pic>
      <p:pic>
        <p:nvPicPr>
          <p:cNvPr id="25" name="Picture 24">
            <a:extLst>
              <a:ext uri="{FF2B5EF4-FFF2-40B4-BE49-F238E27FC236}">
                <a16:creationId xmlns:a16="http://schemas.microsoft.com/office/drawing/2014/main" id="{E381CD8C-1971-6AC5-2163-622465D763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88180" y="2736930"/>
            <a:ext cx="449580" cy="449580"/>
          </a:xfrm>
          <a:prstGeom prst="rect">
            <a:avLst/>
          </a:prstGeom>
        </p:spPr>
      </p:pic>
      <p:sp>
        <p:nvSpPr>
          <p:cNvPr id="28" name="Rectangle 27">
            <a:extLst>
              <a:ext uri="{FF2B5EF4-FFF2-40B4-BE49-F238E27FC236}">
                <a16:creationId xmlns:a16="http://schemas.microsoft.com/office/drawing/2014/main" id="{B7971D8C-F924-9800-474D-8E45B9D62072}"/>
              </a:ext>
            </a:extLst>
          </p:cNvPr>
          <p:cNvSpPr/>
          <p:nvPr/>
        </p:nvSpPr>
        <p:spPr>
          <a:xfrm flipV="1">
            <a:off x="0" y="6857998"/>
            <a:ext cx="12192000" cy="45719"/>
          </a:xfrm>
          <a:prstGeom prst="rect">
            <a:avLst/>
          </a:prstGeom>
          <a:solidFill>
            <a:srgbClr val="3020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a:extLst>
              <a:ext uri="{FF2B5EF4-FFF2-40B4-BE49-F238E27FC236}">
                <a16:creationId xmlns:a16="http://schemas.microsoft.com/office/drawing/2014/main" id="{F6EBD802-DC97-1ECA-C4B6-533BFE6DCE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22462" y="247556"/>
            <a:ext cx="887513" cy="360451"/>
          </a:xfrm>
          <a:prstGeom prst="rect">
            <a:avLst/>
          </a:prstGeom>
        </p:spPr>
      </p:pic>
      <p:pic>
        <p:nvPicPr>
          <p:cNvPr id="39" name="Picture 38">
            <a:extLst>
              <a:ext uri="{FF2B5EF4-FFF2-40B4-BE49-F238E27FC236}">
                <a16:creationId xmlns:a16="http://schemas.microsoft.com/office/drawing/2014/main" id="{4215FB0D-090F-7F35-2630-5954B3D2EA6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31425" y="7042148"/>
            <a:ext cx="4982073" cy="3321050"/>
          </a:xfrm>
          <a:prstGeom prst="rect">
            <a:avLst/>
          </a:prstGeom>
          <a:effectLst>
            <a:outerShdw blurRad="50800" dist="38100" dir="5400000" algn="t" rotWithShape="0">
              <a:prstClr val="black">
                <a:alpha val="44000"/>
              </a:prstClr>
            </a:outerShdw>
          </a:effectLst>
        </p:spPr>
      </p:pic>
      <p:sp>
        <p:nvSpPr>
          <p:cNvPr id="43" name="Rectangle: Rounded Corners 42">
            <a:extLst>
              <a:ext uri="{FF2B5EF4-FFF2-40B4-BE49-F238E27FC236}">
                <a16:creationId xmlns:a16="http://schemas.microsoft.com/office/drawing/2014/main" id="{8BC326AD-6640-17BC-144F-B5B79E248CBE}"/>
              </a:ext>
            </a:extLst>
          </p:cNvPr>
          <p:cNvSpPr/>
          <p:nvPr/>
        </p:nvSpPr>
        <p:spPr>
          <a:xfrm>
            <a:off x="-7620260" y="3945562"/>
            <a:ext cx="2850089" cy="1724904"/>
          </a:xfrm>
          <a:prstGeom prst="roundRect">
            <a:avLst>
              <a:gd name="adj" fmla="val 3091"/>
            </a:avLst>
          </a:prstGeom>
          <a:blipFill>
            <a:blip r:embed="rId7"/>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Rounded Corners 44">
            <a:extLst>
              <a:ext uri="{FF2B5EF4-FFF2-40B4-BE49-F238E27FC236}">
                <a16:creationId xmlns:a16="http://schemas.microsoft.com/office/drawing/2014/main" id="{FA8ED1B9-D37B-2EE5-FC21-0989DDFCADAF}"/>
              </a:ext>
            </a:extLst>
          </p:cNvPr>
          <p:cNvSpPr/>
          <p:nvPr/>
        </p:nvSpPr>
        <p:spPr>
          <a:xfrm>
            <a:off x="18211024" y="3945556"/>
            <a:ext cx="2850089" cy="1724904"/>
          </a:xfrm>
          <a:prstGeom prst="roundRect">
            <a:avLst>
              <a:gd name="adj" fmla="val 3091"/>
            </a:avLst>
          </a:prstGeom>
          <a:blipFill>
            <a:blip r:embed="rId8"/>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62068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75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Content Placeholder 2">
            <a:extLst>
              <a:ext uri="{FF2B5EF4-FFF2-40B4-BE49-F238E27FC236}">
                <a16:creationId xmlns:a16="http://schemas.microsoft.com/office/drawing/2014/main" id="{0BBDF2DD-4EC6-4FF6-82A8-7DB03C53A98B}"/>
              </a:ext>
            </a:extLst>
          </p:cNvPr>
          <p:cNvSpPr>
            <a:spLocks noGrp="1"/>
          </p:cNvSpPr>
          <p:nvPr>
            <p:ph idx="1"/>
          </p:nvPr>
        </p:nvSpPr>
        <p:spPr>
          <a:xfrm>
            <a:off x="185295" y="415614"/>
            <a:ext cx="11543155" cy="5418449"/>
          </a:xfrm>
        </p:spPr>
        <p:txBody>
          <a:bodyPr>
            <a:normAutofit/>
          </a:bodyPr>
          <a:lstStyle/>
          <a:p>
            <a:pPr marL="0" indent="0">
              <a:buNone/>
            </a:pPr>
            <a:r>
              <a:rPr lang="en-US" sz="2000" b="1" dirty="0">
                <a:solidFill>
                  <a:srgbClr val="81AD40"/>
                </a:solidFill>
                <a:latin typeface="Poppins" panose="00000500000000000000" pitchFamily="2" charset="0"/>
                <a:cs typeface="Poppins" panose="00000500000000000000" pitchFamily="2" charset="0"/>
              </a:rPr>
              <a:t>DEDICATED TO QUALITY, HEALTH, SAFETY, &amp; THE ENVIRONMENT</a:t>
            </a:r>
          </a:p>
          <a:p>
            <a:endParaRPr lang="en-US" sz="1500" dirty="0">
              <a:solidFill>
                <a:srgbClr val="381850"/>
              </a:solidFill>
            </a:endParaRPr>
          </a:p>
          <a:p>
            <a:pPr algn="just">
              <a:lnSpc>
                <a:spcPct val="200000"/>
              </a:lnSpc>
            </a:pPr>
            <a:r>
              <a:rPr lang="en-US" sz="1400" dirty="0">
                <a:solidFill>
                  <a:srgbClr val="381850"/>
                </a:solidFill>
                <a:latin typeface="Poppins" panose="00000500000000000000" pitchFamily="2" charset="0"/>
                <a:cs typeface="Poppins" panose="00000500000000000000" pitchFamily="2" charset="0"/>
              </a:rPr>
              <a:t>A global approach to Quality, Health, Safety, and the Environment (QHSE) is at the forefront of our business.</a:t>
            </a:r>
          </a:p>
          <a:p>
            <a:pPr algn="just">
              <a:lnSpc>
                <a:spcPct val="200000"/>
              </a:lnSpc>
            </a:pPr>
            <a:r>
              <a:rPr lang="en-US" sz="1400" dirty="0">
                <a:solidFill>
                  <a:srgbClr val="381850"/>
                </a:solidFill>
                <a:latin typeface="Poppins" panose="00000500000000000000" pitchFamily="2" charset="0"/>
                <a:cs typeface="Poppins" panose="00000500000000000000" pitchFamily="2" charset="0"/>
              </a:rPr>
              <a:t>We aim to safeguard the health and safety of every employee, customer, and partner.</a:t>
            </a:r>
          </a:p>
          <a:p>
            <a:pPr algn="just">
              <a:lnSpc>
                <a:spcPct val="200000"/>
              </a:lnSpc>
            </a:pPr>
            <a:r>
              <a:rPr lang="en-US" sz="1400" dirty="0">
                <a:solidFill>
                  <a:srgbClr val="381850"/>
                </a:solidFill>
                <a:latin typeface="Poppins" panose="00000500000000000000" pitchFamily="2" charset="0"/>
                <a:cs typeface="Poppins" panose="00000500000000000000" pitchFamily="2" charset="0"/>
              </a:rPr>
              <a:t>We take all the necessary measures to ensure that everyone is aware of the responsibility to themselves, to  their colleagues, and to the environment.</a:t>
            </a:r>
          </a:p>
          <a:p>
            <a:pPr algn="just">
              <a:lnSpc>
                <a:spcPct val="200000"/>
              </a:lnSpc>
            </a:pPr>
            <a:r>
              <a:rPr lang="en-US" sz="1400" dirty="0">
                <a:solidFill>
                  <a:srgbClr val="381850"/>
                </a:solidFill>
                <a:latin typeface="Poppins" panose="00000500000000000000" pitchFamily="2" charset="0"/>
                <a:cs typeface="Poppins" panose="00000500000000000000" pitchFamily="2" charset="0"/>
              </a:rPr>
              <a:t>Our minimum standard is to comply with all national applicable laws.</a:t>
            </a:r>
          </a:p>
          <a:p>
            <a:pPr algn="just">
              <a:lnSpc>
                <a:spcPct val="200000"/>
              </a:lnSpc>
            </a:pPr>
            <a:r>
              <a:rPr lang="en-US" sz="1400" dirty="0">
                <a:solidFill>
                  <a:srgbClr val="381850"/>
                </a:solidFill>
                <a:latin typeface="Poppins" panose="00000500000000000000" pitchFamily="2" charset="0"/>
                <a:cs typeface="Poppins" panose="00000500000000000000" pitchFamily="2" charset="0"/>
              </a:rPr>
              <a:t>We also train, where appropriate, partners and contractors to reduce risk to all.</a:t>
            </a:r>
          </a:p>
          <a:p>
            <a:endParaRPr lang="en-US" sz="1500" dirty="0"/>
          </a:p>
          <a:p>
            <a:endParaRPr lang="en-US" sz="1500" dirty="0"/>
          </a:p>
          <a:p>
            <a:endParaRPr lang="en-US" sz="1500" dirty="0"/>
          </a:p>
          <a:p>
            <a:endParaRPr lang="en-US" sz="1500" dirty="0"/>
          </a:p>
          <a:p>
            <a:endParaRPr lang="en-US" sz="1500" dirty="0"/>
          </a:p>
          <a:p>
            <a:endParaRPr lang="en-AE" sz="1500" dirty="0"/>
          </a:p>
        </p:txBody>
      </p:sp>
      <p:sp>
        <p:nvSpPr>
          <p:cNvPr id="10" name="Rectangle 9">
            <a:extLst>
              <a:ext uri="{FF2B5EF4-FFF2-40B4-BE49-F238E27FC236}">
                <a16:creationId xmlns:a16="http://schemas.microsoft.com/office/drawing/2014/main" id="{0F88DA5D-A89C-B25D-5DD7-F04096953333}"/>
              </a:ext>
            </a:extLst>
          </p:cNvPr>
          <p:cNvSpPr/>
          <p:nvPr/>
        </p:nvSpPr>
        <p:spPr>
          <a:xfrm flipV="1">
            <a:off x="0" y="6857998"/>
            <a:ext cx="12192000" cy="45719"/>
          </a:xfrm>
          <a:prstGeom prst="rect">
            <a:avLst/>
          </a:prstGeom>
          <a:solidFill>
            <a:srgbClr val="3020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3FB79B6E-3781-8A7D-0098-D372AF3A10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22462" y="247556"/>
            <a:ext cx="887513" cy="360451"/>
          </a:xfrm>
          <a:prstGeom prst="rect">
            <a:avLst/>
          </a:prstGeom>
        </p:spPr>
      </p:pic>
      <p:pic>
        <p:nvPicPr>
          <p:cNvPr id="12" name="Picture 11">
            <a:extLst>
              <a:ext uri="{FF2B5EF4-FFF2-40B4-BE49-F238E27FC236}">
                <a16:creationId xmlns:a16="http://schemas.microsoft.com/office/drawing/2014/main" id="{11F4CB81-E4A3-2221-CAB7-108E27E6E8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09550" y="383217"/>
            <a:ext cx="449580" cy="449580"/>
          </a:xfrm>
          <a:prstGeom prst="rect">
            <a:avLst/>
          </a:prstGeom>
        </p:spPr>
      </p:pic>
      <p:pic>
        <p:nvPicPr>
          <p:cNvPr id="13" name="Picture 12">
            <a:extLst>
              <a:ext uri="{FF2B5EF4-FFF2-40B4-BE49-F238E27FC236}">
                <a16:creationId xmlns:a16="http://schemas.microsoft.com/office/drawing/2014/main" id="{6CE9A479-F8CA-55DC-5726-70E5AA19A6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59130" y="4583218"/>
            <a:ext cx="449580" cy="449580"/>
          </a:xfrm>
          <a:prstGeom prst="rect">
            <a:avLst/>
          </a:prstGeom>
        </p:spPr>
      </p:pic>
      <p:pic>
        <p:nvPicPr>
          <p:cNvPr id="16" name="Picture 15">
            <a:extLst>
              <a:ext uri="{FF2B5EF4-FFF2-40B4-BE49-F238E27FC236}">
                <a16:creationId xmlns:a16="http://schemas.microsoft.com/office/drawing/2014/main" id="{44F763FA-E3C3-F468-2DED-8B785F14EB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80060" y="2157524"/>
            <a:ext cx="449580" cy="449580"/>
          </a:xfrm>
          <a:prstGeom prst="rect">
            <a:avLst/>
          </a:prstGeom>
        </p:spPr>
      </p:pic>
      <p:pic>
        <p:nvPicPr>
          <p:cNvPr id="17" name="Picture 16">
            <a:extLst>
              <a:ext uri="{FF2B5EF4-FFF2-40B4-BE49-F238E27FC236}">
                <a16:creationId xmlns:a16="http://schemas.microsoft.com/office/drawing/2014/main" id="{DAA3E5ED-64FD-992C-4C8F-FE663D74D7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3180" y="-3486840"/>
            <a:ext cx="449580" cy="449580"/>
          </a:xfrm>
          <a:prstGeom prst="rect">
            <a:avLst/>
          </a:prstGeom>
        </p:spPr>
      </p:pic>
      <p:pic>
        <p:nvPicPr>
          <p:cNvPr id="18" name="Picture 17">
            <a:extLst>
              <a:ext uri="{FF2B5EF4-FFF2-40B4-BE49-F238E27FC236}">
                <a16:creationId xmlns:a16="http://schemas.microsoft.com/office/drawing/2014/main" id="{A8D910BA-5089-0C66-AF5C-5AC087E149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32310" y="-1253430"/>
            <a:ext cx="449580" cy="449580"/>
          </a:xfrm>
          <a:prstGeom prst="rect">
            <a:avLst/>
          </a:prstGeom>
        </p:spPr>
      </p:pic>
      <p:pic>
        <p:nvPicPr>
          <p:cNvPr id="19" name="Picture 18">
            <a:extLst>
              <a:ext uri="{FF2B5EF4-FFF2-40B4-BE49-F238E27FC236}">
                <a16:creationId xmlns:a16="http://schemas.microsoft.com/office/drawing/2014/main" id="{A8099723-1386-176A-2831-18E6020177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8058" y="-1993040"/>
            <a:ext cx="449580" cy="449580"/>
          </a:xfrm>
          <a:prstGeom prst="rect">
            <a:avLst/>
          </a:prstGeom>
        </p:spPr>
      </p:pic>
      <p:pic>
        <p:nvPicPr>
          <p:cNvPr id="20" name="Picture 19">
            <a:extLst>
              <a:ext uri="{FF2B5EF4-FFF2-40B4-BE49-F238E27FC236}">
                <a16:creationId xmlns:a16="http://schemas.microsoft.com/office/drawing/2014/main" id="{3C5284CE-6281-4212-189C-782AC0E7DE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81662" y="-2542950"/>
            <a:ext cx="449580" cy="449580"/>
          </a:xfrm>
          <a:prstGeom prst="rect">
            <a:avLst/>
          </a:prstGeom>
        </p:spPr>
      </p:pic>
      <p:pic>
        <p:nvPicPr>
          <p:cNvPr id="21" name="Picture 20">
            <a:extLst>
              <a:ext uri="{FF2B5EF4-FFF2-40B4-BE49-F238E27FC236}">
                <a16:creationId xmlns:a16="http://schemas.microsoft.com/office/drawing/2014/main" id="{FEE88A6B-F4A2-882E-E184-E4907079A5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42976" y="-1427360"/>
            <a:ext cx="449580" cy="449580"/>
          </a:xfrm>
          <a:prstGeom prst="rect">
            <a:avLst/>
          </a:prstGeom>
        </p:spPr>
      </p:pic>
      <p:pic>
        <p:nvPicPr>
          <p:cNvPr id="22" name="Picture 21">
            <a:extLst>
              <a:ext uri="{FF2B5EF4-FFF2-40B4-BE49-F238E27FC236}">
                <a16:creationId xmlns:a16="http://schemas.microsoft.com/office/drawing/2014/main" id="{819530A8-01D1-5F82-0E64-5522CCEA96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23422" y="-3833190"/>
            <a:ext cx="449580" cy="449580"/>
          </a:xfrm>
          <a:prstGeom prst="rect">
            <a:avLst/>
          </a:prstGeom>
        </p:spPr>
      </p:pic>
      <p:pic>
        <p:nvPicPr>
          <p:cNvPr id="23" name="Graphic 22">
            <a:extLst>
              <a:ext uri="{FF2B5EF4-FFF2-40B4-BE49-F238E27FC236}">
                <a16:creationId xmlns:a16="http://schemas.microsoft.com/office/drawing/2014/main" id="{126B3374-9671-AC36-1AFC-88354EC9ABA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284922" y="7612104"/>
            <a:ext cx="9108758" cy="3615690"/>
          </a:xfrm>
          <a:prstGeom prst="rect">
            <a:avLst/>
          </a:prstGeom>
        </p:spPr>
      </p:pic>
      <p:pic>
        <p:nvPicPr>
          <p:cNvPr id="5" name="Picture 4">
            <a:extLst>
              <a:ext uri="{FF2B5EF4-FFF2-40B4-BE49-F238E27FC236}">
                <a16:creationId xmlns:a16="http://schemas.microsoft.com/office/drawing/2014/main" id="{DFF8850B-3336-FCDB-6808-A097216B0A2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31150" y="3850244"/>
            <a:ext cx="4140714" cy="2760200"/>
          </a:xfrm>
          <a:prstGeom prst="rect">
            <a:avLst/>
          </a:prstGeom>
        </p:spPr>
      </p:pic>
    </p:spTree>
    <p:extLst>
      <p:ext uri="{BB962C8B-B14F-4D97-AF65-F5344CB8AC3E}">
        <p14:creationId xmlns:p14="http://schemas.microsoft.com/office/powerpoint/2010/main" val="15734758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50E3225-02F4-E9FB-D548-47F69B90AB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Rectangle 10">
            <a:extLst>
              <a:ext uri="{FF2B5EF4-FFF2-40B4-BE49-F238E27FC236}">
                <a16:creationId xmlns:a16="http://schemas.microsoft.com/office/drawing/2014/main" id="{D3D7FE59-A485-43BA-8550-259AFE70B2D7}"/>
              </a:ext>
            </a:extLst>
          </p:cNvPr>
          <p:cNvSpPr/>
          <p:nvPr/>
        </p:nvSpPr>
        <p:spPr>
          <a:xfrm>
            <a:off x="282025" y="378323"/>
            <a:ext cx="7331755" cy="4067267"/>
          </a:xfrm>
          <a:prstGeom prst="rect">
            <a:avLst/>
          </a:prstGeom>
        </p:spPr>
        <p:txBody>
          <a:bodyPr wrap="square">
            <a:spAutoFit/>
          </a:bodyPr>
          <a:lstStyle/>
          <a:p>
            <a:r>
              <a:rPr lang="en-US" sz="1600" b="1" dirty="0">
                <a:solidFill>
                  <a:srgbClr val="81AD40"/>
                </a:solidFill>
                <a:latin typeface="Poppins" panose="00000500000000000000" pitchFamily="2" charset="0"/>
                <a:cs typeface="Poppins" panose="00000500000000000000" pitchFamily="2" charset="0"/>
              </a:rPr>
              <a:t>OUR CORPORATE SOCIAL</a:t>
            </a:r>
            <a:r>
              <a:rPr lang="ar-SY" sz="1600" b="1" dirty="0">
                <a:solidFill>
                  <a:srgbClr val="81AD40"/>
                </a:solidFill>
                <a:latin typeface="Poppins" panose="00000500000000000000" pitchFamily="2" charset="0"/>
                <a:cs typeface="Poppins" panose="00000500000000000000" pitchFamily="2" charset="0"/>
              </a:rPr>
              <a:t> </a:t>
            </a:r>
            <a:r>
              <a:rPr lang="en-US" sz="1600" b="1" dirty="0">
                <a:solidFill>
                  <a:srgbClr val="81AD40"/>
                </a:solidFill>
                <a:latin typeface="Poppins" panose="00000500000000000000" pitchFamily="2" charset="0"/>
                <a:cs typeface="Poppins" panose="00000500000000000000" pitchFamily="2" charset="0"/>
              </a:rPr>
              <a:t>RESPONSIBILITY </a:t>
            </a:r>
            <a:endParaRPr lang="ar-SY" sz="1600" b="1" dirty="0">
              <a:solidFill>
                <a:srgbClr val="81AD40"/>
              </a:solidFill>
              <a:latin typeface="Poppins" panose="00000500000000000000" pitchFamily="2" charset="0"/>
              <a:cs typeface="Poppins" panose="00000500000000000000" pitchFamily="2" charset="0"/>
            </a:endParaRPr>
          </a:p>
          <a:p>
            <a:endParaRPr lang="ar-SY" sz="1600" b="1" dirty="0">
              <a:solidFill>
                <a:srgbClr val="81AD40"/>
              </a:solidFill>
              <a:latin typeface="Poppins" panose="00000500000000000000" pitchFamily="2" charset="0"/>
              <a:cs typeface="Poppins" panose="00000500000000000000" pitchFamily="2" charset="0"/>
            </a:endParaRPr>
          </a:p>
          <a:p>
            <a:endParaRPr lang="en-US" sz="1200" b="1" dirty="0">
              <a:solidFill>
                <a:srgbClr val="381850"/>
              </a:solidFill>
              <a:latin typeface="Poppins" panose="00000500000000000000" pitchFamily="2" charset="0"/>
              <a:cs typeface="Poppins" panose="00000500000000000000" pitchFamily="2" charset="0"/>
            </a:endParaRPr>
          </a:p>
          <a:p>
            <a:pPr marL="342900" indent="-342900">
              <a:buFont typeface="Arial" panose="020B0604020202020204" pitchFamily="34" charset="0"/>
              <a:buChar char="•"/>
            </a:pPr>
            <a:r>
              <a:rPr lang="en-US" sz="1200" dirty="0">
                <a:solidFill>
                  <a:srgbClr val="381850"/>
                </a:solidFill>
                <a:latin typeface="Poppins" panose="00000500000000000000" pitchFamily="2" charset="0"/>
                <a:cs typeface="Poppins" panose="00000500000000000000" pitchFamily="2" charset="0"/>
              </a:rPr>
              <a:t>Our corporate social responsibility (CSR) activities are based  on two main themes:</a:t>
            </a:r>
          </a:p>
          <a:p>
            <a:endParaRPr lang="en-US" sz="1200" dirty="0">
              <a:solidFill>
                <a:srgbClr val="381850"/>
              </a:solidFill>
              <a:latin typeface="Poppins" panose="00000500000000000000" pitchFamily="2" charset="0"/>
              <a:cs typeface="Poppins" panose="00000500000000000000" pitchFamily="2" charset="0"/>
            </a:endParaRPr>
          </a:p>
          <a:p>
            <a:pPr marL="800100" lvl="1" indent="-342900">
              <a:buFont typeface="+mj-lt"/>
              <a:buAutoNum type="arabicPeriod"/>
            </a:pPr>
            <a:r>
              <a:rPr lang="en-US" sz="1200" dirty="0">
                <a:solidFill>
                  <a:srgbClr val="381850"/>
                </a:solidFill>
                <a:latin typeface="Poppins" panose="00000500000000000000" pitchFamily="2" charset="0"/>
                <a:cs typeface="Poppins" panose="00000500000000000000" pitchFamily="2" charset="0"/>
              </a:rPr>
              <a:t>  Sustainability in Logistics </a:t>
            </a:r>
          </a:p>
          <a:p>
            <a:pPr marL="800100" lvl="1" indent="-342900">
              <a:buFont typeface="+mj-lt"/>
              <a:buAutoNum type="arabicPeriod"/>
            </a:pPr>
            <a:endParaRPr lang="en-US" sz="1200" dirty="0">
              <a:solidFill>
                <a:srgbClr val="381850"/>
              </a:solidFill>
              <a:latin typeface="Poppins" panose="00000500000000000000" pitchFamily="2" charset="0"/>
              <a:cs typeface="Poppins" panose="00000500000000000000" pitchFamily="2" charset="0"/>
            </a:endParaRPr>
          </a:p>
          <a:p>
            <a:pPr marL="800100" lvl="1" indent="-342900">
              <a:buFont typeface="+mj-lt"/>
              <a:buAutoNum type="arabicPeriod"/>
            </a:pPr>
            <a:r>
              <a:rPr lang="en-US" sz="1200" dirty="0">
                <a:solidFill>
                  <a:srgbClr val="381850"/>
                </a:solidFill>
                <a:latin typeface="Poppins" panose="00000500000000000000" pitchFamily="2" charset="0"/>
                <a:cs typeface="Poppins" panose="00000500000000000000" pitchFamily="2" charset="0"/>
              </a:rPr>
              <a:t>  Supporting our Communities</a:t>
            </a:r>
            <a:endParaRPr lang="ar-SY" sz="1200" dirty="0">
              <a:solidFill>
                <a:srgbClr val="381850"/>
              </a:solidFill>
              <a:latin typeface="Poppins" panose="00000500000000000000" pitchFamily="2" charset="0"/>
              <a:cs typeface="Poppins" panose="00000500000000000000" pitchFamily="2" charset="0"/>
            </a:endParaRPr>
          </a:p>
          <a:p>
            <a:pPr lvl="1"/>
            <a:endParaRPr lang="en-US" sz="1200" dirty="0">
              <a:solidFill>
                <a:srgbClr val="381850"/>
              </a:solidFill>
              <a:latin typeface="Poppins" panose="00000500000000000000" pitchFamily="2" charset="0"/>
              <a:cs typeface="Poppins" panose="00000500000000000000" pitchFamily="2" charset="0"/>
            </a:endParaRPr>
          </a:p>
          <a:p>
            <a:pPr>
              <a:lnSpc>
                <a:spcPct val="150000"/>
              </a:lnSpc>
            </a:pPr>
            <a:endParaRPr lang="en-US" sz="1200" dirty="0">
              <a:solidFill>
                <a:srgbClr val="381850"/>
              </a:solidFill>
              <a:latin typeface="Poppins" panose="00000500000000000000" pitchFamily="2" charset="0"/>
              <a:cs typeface="Poppins" panose="00000500000000000000" pitchFamily="2" charset="0"/>
            </a:endParaRPr>
          </a:p>
          <a:p>
            <a:pPr marL="342900" indent="-342900" algn="just">
              <a:lnSpc>
                <a:spcPct val="150000"/>
              </a:lnSpc>
              <a:buFont typeface="Arial" panose="020B0604020202020204" pitchFamily="34" charset="0"/>
              <a:buChar char="•"/>
            </a:pPr>
            <a:r>
              <a:rPr lang="en-US" sz="1200" dirty="0">
                <a:solidFill>
                  <a:srgbClr val="381850"/>
                </a:solidFill>
                <a:latin typeface="Poppins" panose="00000500000000000000" pitchFamily="2" charset="0"/>
                <a:cs typeface="Poppins" panose="00000500000000000000" pitchFamily="2" charset="0"/>
              </a:rPr>
              <a:t>Our global team works with key stakeholders and partners to ensure that sustainability in logistics is a focus topic and that we all work together to make logistics more sustainable.</a:t>
            </a:r>
            <a:endParaRPr lang="ar-SY" sz="1200" dirty="0">
              <a:solidFill>
                <a:srgbClr val="381850"/>
              </a:solidFill>
              <a:latin typeface="Poppins" panose="00000500000000000000" pitchFamily="2" charset="0"/>
              <a:cs typeface="Poppins" panose="00000500000000000000" pitchFamily="2" charset="0"/>
            </a:endParaRPr>
          </a:p>
          <a:p>
            <a:pPr marL="342900" indent="-342900" algn="just">
              <a:lnSpc>
                <a:spcPct val="150000"/>
              </a:lnSpc>
              <a:buFont typeface="Arial" panose="020B0604020202020204" pitchFamily="34" charset="0"/>
              <a:buChar char="•"/>
            </a:pPr>
            <a:endParaRPr lang="en-US" sz="1200" dirty="0">
              <a:solidFill>
                <a:srgbClr val="381850"/>
              </a:solidFill>
              <a:latin typeface="Poppins" panose="00000500000000000000" pitchFamily="2" charset="0"/>
              <a:cs typeface="Poppins" panose="00000500000000000000" pitchFamily="2" charset="0"/>
            </a:endParaRPr>
          </a:p>
          <a:p>
            <a:pPr>
              <a:lnSpc>
                <a:spcPct val="150000"/>
              </a:lnSpc>
            </a:pPr>
            <a:endParaRPr lang="en-US" sz="1200" dirty="0">
              <a:solidFill>
                <a:srgbClr val="381850"/>
              </a:solidFill>
              <a:latin typeface="Poppins" panose="00000500000000000000" pitchFamily="2" charset="0"/>
              <a:cs typeface="Poppins" panose="00000500000000000000" pitchFamily="2" charset="0"/>
            </a:endParaRPr>
          </a:p>
          <a:p>
            <a:pPr marL="342900" indent="-342900" algn="just">
              <a:lnSpc>
                <a:spcPct val="150000"/>
              </a:lnSpc>
              <a:buFont typeface="Arial" panose="020B0604020202020204" pitchFamily="34" charset="0"/>
              <a:buChar char="•"/>
            </a:pPr>
            <a:r>
              <a:rPr lang="en-US" sz="1200" dirty="0">
                <a:solidFill>
                  <a:srgbClr val="381850"/>
                </a:solidFill>
                <a:latin typeface="Poppins" panose="00000500000000000000" pitchFamily="2" charset="0"/>
                <a:cs typeface="Poppins" panose="00000500000000000000" pitchFamily="2" charset="0"/>
              </a:rPr>
              <a:t>Our country organizations work closely with their communities to help drive positive changes in the areas of education, equality, and sustainability.</a:t>
            </a:r>
            <a:endParaRPr lang="en-AE" sz="1200" dirty="0">
              <a:solidFill>
                <a:srgbClr val="381850"/>
              </a:solidFill>
              <a:latin typeface="Poppins" panose="00000500000000000000" pitchFamily="2" charset="0"/>
              <a:cs typeface="Poppins" panose="00000500000000000000" pitchFamily="2" charset="0"/>
            </a:endParaRPr>
          </a:p>
        </p:txBody>
      </p:sp>
      <p:sp>
        <p:nvSpPr>
          <p:cNvPr id="12" name="Rectangle 11">
            <a:extLst>
              <a:ext uri="{FF2B5EF4-FFF2-40B4-BE49-F238E27FC236}">
                <a16:creationId xmlns:a16="http://schemas.microsoft.com/office/drawing/2014/main" id="{5B47BF3B-DA61-A592-FE8F-92201D23A4A4}"/>
              </a:ext>
            </a:extLst>
          </p:cNvPr>
          <p:cNvSpPr/>
          <p:nvPr/>
        </p:nvSpPr>
        <p:spPr>
          <a:xfrm flipV="1">
            <a:off x="0" y="6857998"/>
            <a:ext cx="12192000" cy="45719"/>
          </a:xfrm>
          <a:prstGeom prst="rect">
            <a:avLst/>
          </a:prstGeom>
          <a:solidFill>
            <a:srgbClr val="3020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193CFFFF-74E6-753B-4391-A23A306974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22462" y="247556"/>
            <a:ext cx="887513" cy="360451"/>
          </a:xfrm>
          <a:prstGeom prst="rect">
            <a:avLst/>
          </a:prstGeom>
        </p:spPr>
      </p:pic>
      <p:sp>
        <p:nvSpPr>
          <p:cNvPr id="14" name="Oval 13">
            <a:extLst>
              <a:ext uri="{FF2B5EF4-FFF2-40B4-BE49-F238E27FC236}">
                <a16:creationId xmlns:a16="http://schemas.microsoft.com/office/drawing/2014/main" id="{A0BABA7F-589B-B6BB-300B-A039E93BCC79}"/>
              </a:ext>
            </a:extLst>
          </p:cNvPr>
          <p:cNvSpPr/>
          <p:nvPr/>
        </p:nvSpPr>
        <p:spPr>
          <a:xfrm>
            <a:off x="12752097" y="1825625"/>
            <a:ext cx="5626100" cy="5626100"/>
          </a:xfrm>
          <a:prstGeom prst="ellipse">
            <a:avLst/>
          </a:prstGeom>
          <a:blipFill dpi="0" rotWithShape="1">
            <a:blip r:embed="rId4"/>
            <a:srcRect/>
            <a:stretch>
              <a:fillRect l="-19000" r="-39000"/>
            </a:stretch>
          </a:bli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F77B4F65-19D0-2BC8-8D01-980FA791A7F5}"/>
              </a:ext>
            </a:extLst>
          </p:cNvPr>
          <p:cNvSpPr/>
          <p:nvPr/>
        </p:nvSpPr>
        <p:spPr>
          <a:xfrm>
            <a:off x="5989347" y="7451725"/>
            <a:ext cx="2720975" cy="2720975"/>
          </a:xfrm>
          <a:prstGeom prst="ellipse">
            <a:avLst/>
          </a:prstGeom>
          <a:blipFill dpi="0" rotWithShape="1">
            <a:blip r:embed="rId5"/>
            <a:srcRect/>
            <a:stretch>
              <a:fillRect l="-19000" r="-39000"/>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5954381"/>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2CE652B-B344-E6BF-9871-7FCF549527C7}"/>
              </a:ext>
            </a:extLst>
          </p:cNvPr>
          <p:cNvSpPr/>
          <p:nvPr/>
        </p:nvSpPr>
        <p:spPr>
          <a:xfrm flipV="1">
            <a:off x="0" y="6857998"/>
            <a:ext cx="12192000" cy="45719"/>
          </a:xfrm>
          <a:prstGeom prst="rect">
            <a:avLst/>
          </a:prstGeom>
          <a:solidFill>
            <a:srgbClr val="3020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C5277049-956B-493E-832E-E7EB854FF862}"/>
              </a:ext>
            </a:extLst>
          </p:cNvPr>
          <p:cNvSpPr/>
          <p:nvPr/>
        </p:nvSpPr>
        <p:spPr>
          <a:xfrm>
            <a:off x="838200" y="1825625"/>
            <a:ext cx="5393361" cy="4351338"/>
          </a:xfrm>
          <a:prstGeom prst="rect">
            <a:avLst/>
          </a:prstGeom>
        </p:spPr>
        <p:txBody>
          <a:bodyPr vert="horz" lIns="91440" tIns="45720" rIns="91440" bIns="45720" rtlCol="0">
            <a:normAutofit/>
          </a:bodyPr>
          <a:lstStyle/>
          <a:p>
            <a:pPr indent="-228600" defTabSz="914400">
              <a:lnSpc>
                <a:spcPct val="90000"/>
              </a:lnSpc>
              <a:spcAft>
                <a:spcPts val="600"/>
              </a:spcAft>
              <a:buFont typeface="Arial" panose="020B0604020202020204" pitchFamily="34" charset="0"/>
              <a:buChar char="•"/>
            </a:pPr>
            <a:endParaRPr lang="en-US" sz="1300" dirty="0"/>
          </a:p>
        </p:txBody>
      </p:sp>
      <p:sp>
        <p:nvSpPr>
          <p:cNvPr id="7" name="Rectangle 6">
            <a:extLst>
              <a:ext uri="{FF2B5EF4-FFF2-40B4-BE49-F238E27FC236}">
                <a16:creationId xmlns:a16="http://schemas.microsoft.com/office/drawing/2014/main" id="{9E5FAF70-F292-40B7-9D28-58EE0E90C890}"/>
              </a:ext>
            </a:extLst>
          </p:cNvPr>
          <p:cNvSpPr/>
          <p:nvPr/>
        </p:nvSpPr>
        <p:spPr>
          <a:xfrm>
            <a:off x="163803" y="335858"/>
            <a:ext cx="8373707" cy="3547894"/>
          </a:xfrm>
          <a:prstGeom prst="rect">
            <a:avLst/>
          </a:prstGeom>
        </p:spPr>
        <p:txBody>
          <a:bodyPr wrap="square">
            <a:spAutoFit/>
          </a:bodyPr>
          <a:lstStyle/>
          <a:p>
            <a:r>
              <a:rPr lang="en-US" sz="2000" b="1" dirty="0">
                <a:solidFill>
                  <a:srgbClr val="81AD40"/>
                </a:solidFill>
                <a:latin typeface="Poppins" panose="00000500000000000000" pitchFamily="2" charset="0"/>
                <a:cs typeface="Poppins" panose="00000500000000000000" pitchFamily="2" charset="0"/>
              </a:rPr>
              <a:t>WHY CHOOSE  we do Logistics?</a:t>
            </a:r>
          </a:p>
          <a:p>
            <a:endParaRPr lang="en-US" sz="1050" b="1" dirty="0">
              <a:solidFill>
                <a:srgbClr val="381850"/>
              </a:solidFill>
              <a:latin typeface="Poppins" panose="00000500000000000000" pitchFamily="2" charset="0"/>
              <a:cs typeface="Poppins" panose="00000500000000000000" pitchFamily="2" charset="0"/>
            </a:endParaRPr>
          </a:p>
          <a:p>
            <a:pPr>
              <a:lnSpc>
                <a:spcPct val="150000"/>
              </a:lnSpc>
            </a:pPr>
            <a:endParaRPr lang="en-US" sz="1050" dirty="0">
              <a:solidFill>
                <a:srgbClr val="381850"/>
              </a:solidFill>
              <a:latin typeface="Poppins" panose="00000500000000000000" pitchFamily="2" charset="0"/>
              <a:cs typeface="Poppins" panose="00000500000000000000" pitchFamily="2" charset="0"/>
            </a:endParaRPr>
          </a:p>
          <a:p>
            <a:pPr marL="285750" indent="-285750" algn="just">
              <a:lnSpc>
                <a:spcPct val="150000"/>
              </a:lnSpc>
              <a:buFont typeface="Arial" panose="020B0604020202020204" pitchFamily="34" charset="0"/>
              <a:buChar char="•"/>
            </a:pPr>
            <a:r>
              <a:rPr lang="en-US" sz="1200" dirty="0">
                <a:solidFill>
                  <a:srgbClr val="381850"/>
                </a:solidFill>
                <a:latin typeface="Poppins" panose="00000500000000000000" pitchFamily="2" charset="0"/>
                <a:cs typeface="Poppins" panose="00000500000000000000" pitchFamily="2" charset="0"/>
              </a:rPr>
              <a:t>At We do Logistics , we offer tailored and flexible solutions  while focusing on efficiency and cost benefits.</a:t>
            </a:r>
          </a:p>
          <a:p>
            <a:pPr marL="285750" indent="-285750" algn="just">
              <a:lnSpc>
                <a:spcPct val="150000"/>
              </a:lnSpc>
              <a:buFont typeface="Arial" panose="020B0604020202020204" pitchFamily="34" charset="0"/>
              <a:buChar char="•"/>
            </a:pPr>
            <a:endParaRPr lang="en-US" sz="1200" dirty="0">
              <a:solidFill>
                <a:srgbClr val="381850"/>
              </a:solidFill>
              <a:latin typeface="Poppins" panose="00000500000000000000" pitchFamily="2" charset="0"/>
              <a:cs typeface="Poppins" panose="00000500000000000000" pitchFamily="2" charset="0"/>
            </a:endParaRPr>
          </a:p>
          <a:p>
            <a:pPr marL="285750" indent="-285750" algn="just">
              <a:lnSpc>
                <a:spcPct val="150000"/>
              </a:lnSpc>
              <a:buFont typeface="Arial" panose="020B0604020202020204" pitchFamily="34" charset="0"/>
              <a:buChar char="•"/>
            </a:pPr>
            <a:r>
              <a:rPr lang="en-US" sz="1200" dirty="0">
                <a:solidFill>
                  <a:srgbClr val="381850"/>
                </a:solidFill>
                <a:latin typeface="Poppins" panose="00000500000000000000" pitchFamily="2" charset="0"/>
                <a:cs typeface="Poppins" panose="00000500000000000000" pitchFamily="2" charset="0"/>
              </a:rPr>
              <a:t>Whether you are seeking domestic or international logistics services, our dedicated and well-experienced professionals will give you peace of mind by managing all aspects of your logistics needs.</a:t>
            </a:r>
          </a:p>
          <a:p>
            <a:pPr marL="285750" indent="-285750" algn="just">
              <a:lnSpc>
                <a:spcPct val="150000"/>
              </a:lnSpc>
              <a:buFont typeface="Arial" panose="020B0604020202020204" pitchFamily="34" charset="0"/>
              <a:buChar char="•"/>
            </a:pPr>
            <a:endParaRPr lang="en-US" sz="1200" dirty="0">
              <a:solidFill>
                <a:srgbClr val="381850"/>
              </a:solidFill>
              <a:latin typeface="Poppins" panose="00000500000000000000" pitchFamily="2" charset="0"/>
              <a:cs typeface="Poppins" panose="00000500000000000000" pitchFamily="2" charset="0"/>
            </a:endParaRPr>
          </a:p>
          <a:p>
            <a:pPr marL="285750" indent="-285750" algn="just">
              <a:lnSpc>
                <a:spcPct val="150000"/>
              </a:lnSpc>
              <a:buFont typeface="Arial" panose="020B0604020202020204" pitchFamily="34" charset="0"/>
              <a:buChar char="•"/>
            </a:pPr>
            <a:r>
              <a:rPr lang="en-US" sz="1200" dirty="0">
                <a:solidFill>
                  <a:srgbClr val="381850"/>
                </a:solidFill>
                <a:latin typeface="Poppins" panose="00000500000000000000" pitchFamily="2" charset="0"/>
                <a:cs typeface="Poppins" panose="00000500000000000000" pitchFamily="2" charset="0"/>
              </a:rPr>
              <a:t>Exceeding the expectations of our customers is the benchmark of our success and we consistently seek to deliver solutions that add value to their activities.</a:t>
            </a:r>
          </a:p>
          <a:p>
            <a:pPr marL="285750" indent="-285750" algn="just">
              <a:lnSpc>
                <a:spcPct val="150000"/>
              </a:lnSpc>
              <a:buFont typeface="Arial" panose="020B0604020202020204" pitchFamily="34" charset="0"/>
              <a:buChar char="•"/>
            </a:pPr>
            <a:endParaRPr lang="en-US" sz="1200" dirty="0">
              <a:solidFill>
                <a:srgbClr val="381850"/>
              </a:solidFill>
              <a:latin typeface="Poppins" panose="00000500000000000000" pitchFamily="2" charset="0"/>
              <a:cs typeface="Poppins" panose="00000500000000000000" pitchFamily="2" charset="0"/>
            </a:endParaRPr>
          </a:p>
          <a:p>
            <a:pPr marL="285750" indent="-285750" algn="just">
              <a:lnSpc>
                <a:spcPct val="150000"/>
              </a:lnSpc>
              <a:buFont typeface="Arial" panose="020B0604020202020204" pitchFamily="34" charset="0"/>
              <a:buChar char="•"/>
            </a:pPr>
            <a:r>
              <a:rPr lang="en-US" sz="1200" dirty="0">
                <a:solidFill>
                  <a:srgbClr val="381850"/>
                </a:solidFill>
                <a:latin typeface="Poppins" panose="00000500000000000000" pitchFamily="2" charset="0"/>
                <a:cs typeface="Poppins" panose="00000500000000000000" pitchFamily="2" charset="0"/>
              </a:rPr>
              <a:t>We are focused on becoming the agile leader in emerging markets logistics.</a:t>
            </a:r>
            <a:endParaRPr lang="en-AE" sz="1200" dirty="0">
              <a:solidFill>
                <a:srgbClr val="381850"/>
              </a:solidFill>
              <a:latin typeface="Poppins" panose="00000500000000000000" pitchFamily="2" charset="0"/>
              <a:cs typeface="Poppins" panose="00000500000000000000" pitchFamily="2" charset="0"/>
            </a:endParaRPr>
          </a:p>
        </p:txBody>
      </p:sp>
      <p:sp>
        <p:nvSpPr>
          <p:cNvPr id="38" name="Rectangle 37">
            <a:extLst>
              <a:ext uri="{FF2B5EF4-FFF2-40B4-BE49-F238E27FC236}">
                <a16:creationId xmlns:a16="http://schemas.microsoft.com/office/drawing/2014/main" id="{248C81E1-22F4-4F8B-A195-C5F11116A00C}"/>
              </a:ext>
            </a:extLst>
          </p:cNvPr>
          <p:cNvSpPr/>
          <p:nvPr/>
        </p:nvSpPr>
        <p:spPr>
          <a:xfrm>
            <a:off x="163803" y="3787296"/>
            <a:ext cx="4548156" cy="3194228"/>
          </a:xfrm>
          <a:prstGeom prst="rect">
            <a:avLst/>
          </a:prstGeom>
        </p:spPr>
        <p:txBody>
          <a:bodyPr wrap="square">
            <a:spAutoFit/>
          </a:bodyPr>
          <a:lstStyle/>
          <a:p>
            <a:r>
              <a:rPr lang="en-US" sz="2000" b="1" dirty="0">
                <a:solidFill>
                  <a:srgbClr val="81AD40"/>
                </a:solidFill>
                <a:latin typeface="Poppins" panose="00000500000000000000" pitchFamily="2" charset="0"/>
                <a:cs typeface="Poppins" panose="00000500000000000000" pitchFamily="2" charset="0"/>
              </a:rPr>
              <a:t>Subject matter experts</a:t>
            </a:r>
          </a:p>
          <a:p>
            <a:endParaRPr lang="en-US" sz="1050" b="1" dirty="0">
              <a:solidFill>
                <a:srgbClr val="381850"/>
              </a:solidFill>
              <a:latin typeface="Poppins" panose="00000500000000000000" pitchFamily="2" charset="0"/>
              <a:cs typeface="Poppins" panose="00000500000000000000" pitchFamily="2" charset="0"/>
            </a:endParaRPr>
          </a:p>
          <a:p>
            <a:pPr>
              <a:lnSpc>
                <a:spcPct val="200000"/>
              </a:lnSpc>
            </a:pPr>
            <a:r>
              <a:rPr lang="en-US" sz="1050" dirty="0">
                <a:solidFill>
                  <a:srgbClr val="381850"/>
                </a:solidFill>
                <a:latin typeface="Poppins" panose="00000500000000000000" pitchFamily="2" charset="0"/>
                <a:cs typeface="Poppins" panose="00000500000000000000" pitchFamily="2" charset="0"/>
              </a:rPr>
              <a:t>• </a:t>
            </a:r>
            <a:r>
              <a:rPr lang="en-US" sz="1200" dirty="0">
                <a:solidFill>
                  <a:srgbClr val="381850"/>
                </a:solidFill>
                <a:latin typeface="Poppins" panose="00000500000000000000" pitchFamily="2" charset="0"/>
                <a:cs typeface="Poppins" panose="00000500000000000000" pitchFamily="2" charset="0"/>
              </a:rPr>
              <a:t>Local expertise, global network</a:t>
            </a:r>
          </a:p>
          <a:p>
            <a:pPr>
              <a:lnSpc>
                <a:spcPct val="200000"/>
              </a:lnSpc>
            </a:pPr>
            <a:r>
              <a:rPr lang="en-US" sz="1200" dirty="0">
                <a:solidFill>
                  <a:srgbClr val="381850"/>
                </a:solidFill>
                <a:latin typeface="Poppins" panose="00000500000000000000" pitchFamily="2" charset="0"/>
                <a:cs typeface="Poppins" panose="00000500000000000000" pitchFamily="2" charset="0"/>
              </a:rPr>
              <a:t>• Competitive, complete rates</a:t>
            </a:r>
          </a:p>
          <a:p>
            <a:pPr>
              <a:lnSpc>
                <a:spcPct val="200000"/>
              </a:lnSpc>
            </a:pPr>
            <a:r>
              <a:rPr lang="en-US" sz="1200" dirty="0">
                <a:solidFill>
                  <a:srgbClr val="381850"/>
                </a:solidFill>
                <a:latin typeface="Poppins" panose="00000500000000000000" pitchFamily="2" charset="0"/>
                <a:cs typeface="Poppins" panose="00000500000000000000" pitchFamily="2" charset="0"/>
              </a:rPr>
              <a:t>• One point of contact</a:t>
            </a:r>
          </a:p>
          <a:p>
            <a:pPr>
              <a:lnSpc>
                <a:spcPct val="200000"/>
              </a:lnSpc>
            </a:pPr>
            <a:r>
              <a:rPr lang="en-US" sz="1200" dirty="0">
                <a:solidFill>
                  <a:srgbClr val="381850"/>
                </a:solidFill>
                <a:latin typeface="Poppins" panose="00000500000000000000" pitchFamily="2" charset="0"/>
                <a:cs typeface="Poppins" panose="00000500000000000000" pitchFamily="2" charset="0"/>
              </a:rPr>
              <a:t>• Customer focused</a:t>
            </a:r>
          </a:p>
          <a:p>
            <a:pPr>
              <a:lnSpc>
                <a:spcPct val="200000"/>
              </a:lnSpc>
            </a:pPr>
            <a:r>
              <a:rPr lang="en-US" sz="1200" dirty="0">
                <a:solidFill>
                  <a:srgbClr val="381850"/>
                </a:solidFill>
                <a:latin typeface="Poppins" panose="00000500000000000000" pitchFamily="2" charset="0"/>
                <a:cs typeface="Poppins" panose="00000500000000000000" pitchFamily="2" charset="0"/>
              </a:rPr>
              <a:t>• Highly experienced team</a:t>
            </a:r>
          </a:p>
          <a:p>
            <a:pPr>
              <a:lnSpc>
                <a:spcPct val="200000"/>
              </a:lnSpc>
            </a:pPr>
            <a:r>
              <a:rPr lang="en-US" sz="1200" dirty="0">
                <a:solidFill>
                  <a:srgbClr val="381850"/>
                </a:solidFill>
                <a:latin typeface="Poppins" panose="00000500000000000000" pitchFamily="2" charset="0"/>
                <a:cs typeface="Poppins" panose="00000500000000000000" pitchFamily="2" charset="0"/>
              </a:rPr>
              <a:t>• Service commitment</a:t>
            </a:r>
          </a:p>
          <a:p>
            <a:pPr>
              <a:lnSpc>
                <a:spcPct val="200000"/>
              </a:lnSpc>
            </a:pPr>
            <a:r>
              <a:rPr lang="en-US" sz="1200" dirty="0">
                <a:solidFill>
                  <a:srgbClr val="381850"/>
                </a:solidFill>
                <a:latin typeface="Poppins" panose="00000500000000000000" pitchFamily="2" charset="0"/>
                <a:cs typeface="Poppins" panose="00000500000000000000" pitchFamily="2" charset="0"/>
              </a:rPr>
              <a:t>• Enhanced supply chain network`</a:t>
            </a:r>
            <a:endParaRPr lang="en-AE" sz="1200" dirty="0">
              <a:solidFill>
                <a:srgbClr val="381850"/>
              </a:solidFill>
              <a:latin typeface="Poppins" panose="00000500000000000000" pitchFamily="2" charset="0"/>
              <a:cs typeface="Poppins" panose="00000500000000000000" pitchFamily="2" charset="0"/>
            </a:endParaRPr>
          </a:p>
        </p:txBody>
      </p:sp>
      <p:sp>
        <p:nvSpPr>
          <p:cNvPr id="8" name="Oval 7">
            <a:extLst>
              <a:ext uri="{FF2B5EF4-FFF2-40B4-BE49-F238E27FC236}">
                <a16:creationId xmlns:a16="http://schemas.microsoft.com/office/drawing/2014/main" id="{27092B44-70D4-6A75-CCB5-D3105DB131B3}"/>
              </a:ext>
            </a:extLst>
          </p:cNvPr>
          <p:cNvSpPr/>
          <p:nvPr/>
        </p:nvSpPr>
        <p:spPr>
          <a:xfrm>
            <a:off x="7986952" y="1838314"/>
            <a:ext cx="4548156" cy="5019684"/>
          </a:xfrm>
          <a:prstGeom prst="ellipse">
            <a:avLst/>
          </a:prstGeom>
          <a:blipFill dpi="0" rotWithShape="1">
            <a:blip r:embed="rId2"/>
            <a:srcRect/>
            <a:stretch>
              <a:fillRect l="-19000" r="-39000"/>
            </a:stretch>
          </a:bli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FF94700B-6658-E461-AE10-85A136531317}"/>
              </a:ext>
            </a:extLst>
          </p:cNvPr>
          <p:cNvSpPr/>
          <p:nvPr/>
        </p:nvSpPr>
        <p:spPr>
          <a:xfrm>
            <a:off x="6119555" y="3385795"/>
            <a:ext cx="2720975" cy="2720975"/>
          </a:xfrm>
          <a:prstGeom prst="ellipse">
            <a:avLst/>
          </a:prstGeom>
          <a:blipFill dpi="0" rotWithShape="1">
            <a:blip r:embed="rId3"/>
            <a:srcRect/>
            <a:stretch>
              <a:fillRect l="-19000" r="-39000"/>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AF37CF85-3EB6-4F36-1610-8F96928D76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22462" y="247556"/>
            <a:ext cx="887513" cy="360451"/>
          </a:xfrm>
          <a:prstGeom prst="rect">
            <a:avLst/>
          </a:prstGeom>
        </p:spPr>
      </p:pic>
    </p:spTree>
    <p:extLst>
      <p:ext uri="{BB962C8B-B14F-4D97-AF65-F5344CB8AC3E}">
        <p14:creationId xmlns:p14="http://schemas.microsoft.com/office/powerpoint/2010/main" val="10911652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62CD3B3-D58B-364A-C170-7B953C6766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45187" y="2920999"/>
            <a:ext cx="2501626" cy="1016002"/>
          </a:xfrm>
          <a:prstGeom prst="rect">
            <a:avLst/>
          </a:prstGeom>
        </p:spPr>
      </p:pic>
      <p:sp>
        <p:nvSpPr>
          <p:cNvPr id="9" name="Oval 8">
            <a:extLst>
              <a:ext uri="{FF2B5EF4-FFF2-40B4-BE49-F238E27FC236}">
                <a16:creationId xmlns:a16="http://schemas.microsoft.com/office/drawing/2014/main" id="{08DDFDF7-D382-80BF-33BD-7CB19EB17920}"/>
              </a:ext>
            </a:extLst>
          </p:cNvPr>
          <p:cNvSpPr/>
          <p:nvPr/>
        </p:nvSpPr>
        <p:spPr>
          <a:xfrm>
            <a:off x="12915900" y="1825625"/>
            <a:ext cx="5626100" cy="5626100"/>
          </a:xfrm>
          <a:prstGeom prst="ellipse">
            <a:avLst/>
          </a:prstGeom>
          <a:blipFill dpi="0" rotWithShape="1">
            <a:blip r:embed="rId3"/>
            <a:srcRect/>
            <a:stretch>
              <a:fillRect l="-19000" r="-39000"/>
            </a:stretch>
          </a:bli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6442AFEF-E569-C402-2B86-3DA9E3924A85}"/>
              </a:ext>
            </a:extLst>
          </p:cNvPr>
          <p:cNvSpPr/>
          <p:nvPr/>
        </p:nvSpPr>
        <p:spPr>
          <a:xfrm>
            <a:off x="5989347" y="7517606"/>
            <a:ext cx="2720975" cy="2720975"/>
          </a:xfrm>
          <a:prstGeom prst="ellipse">
            <a:avLst/>
          </a:prstGeom>
          <a:blipFill dpi="0" rotWithShape="1">
            <a:blip r:embed="rId4"/>
            <a:srcRect/>
            <a:stretch>
              <a:fillRect l="-19000" r="-39000"/>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198188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6285</TotalTime>
  <Words>1253</Words>
  <Application>Microsoft Office PowerPoint</Application>
  <PresentationFormat>Widescreen</PresentationFormat>
  <Paragraphs>113</Paragraphs>
  <Slides>15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Poppins</vt:lpstr>
      <vt:lpstr>Aharoni</vt:lpstr>
      <vt:lpstr>Calibri</vt:lpstr>
      <vt:lpstr>var( --e-global-typography-primary-font-family )</vt:lpstr>
      <vt:lpstr>Arial</vt:lpstr>
      <vt:lpstr>Calibri Light</vt:lpstr>
      <vt:lpstr>Office Theme</vt:lpstr>
      <vt:lpstr>PowerPoint Presentation</vt:lpstr>
      <vt:lpstr>PowerPoint Presentation</vt:lpstr>
      <vt:lpstr>PowerPoint Presentation</vt:lpstr>
      <vt:lpstr>                             OUR SERVICES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Xec Samir</dc:creator>
  <cp:lastModifiedBy>basheer</cp:lastModifiedBy>
  <cp:revision>52</cp:revision>
  <dcterms:created xsi:type="dcterms:W3CDTF">2022-11-06T12:27:17Z</dcterms:created>
  <dcterms:modified xsi:type="dcterms:W3CDTF">2024-03-26T11:39:45Z</dcterms:modified>
</cp:coreProperties>
</file>